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5"/>
  </p:notesMasterIdLst>
  <p:handoutMasterIdLst>
    <p:handoutMasterId r:id="rId36"/>
  </p:handoutMasterIdLst>
  <p:sldIdLst>
    <p:sldId id="270" r:id="rId5"/>
    <p:sldId id="261" r:id="rId6"/>
    <p:sldId id="746" r:id="rId7"/>
    <p:sldId id="770" r:id="rId8"/>
    <p:sldId id="782" r:id="rId9"/>
    <p:sldId id="783" r:id="rId10"/>
    <p:sldId id="773" r:id="rId11"/>
    <p:sldId id="771" r:id="rId12"/>
    <p:sldId id="785" r:id="rId13"/>
    <p:sldId id="772" r:id="rId14"/>
    <p:sldId id="775" r:id="rId15"/>
    <p:sldId id="776" r:id="rId16"/>
    <p:sldId id="777" r:id="rId17"/>
    <p:sldId id="778" r:id="rId18"/>
    <p:sldId id="779" r:id="rId19"/>
    <p:sldId id="786" r:id="rId20"/>
    <p:sldId id="803" r:id="rId21"/>
    <p:sldId id="804" r:id="rId22"/>
    <p:sldId id="805" r:id="rId23"/>
    <p:sldId id="806" r:id="rId24"/>
    <p:sldId id="807" r:id="rId25"/>
    <p:sldId id="808" r:id="rId26"/>
    <p:sldId id="809" r:id="rId27"/>
    <p:sldId id="810" r:id="rId28"/>
    <p:sldId id="811" r:id="rId29"/>
    <p:sldId id="729" r:id="rId30"/>
    <p:sldId id="744" r:id="rId31"/>
    <p:sldId id="784" r:id="rId32"/>
    <p:sldId id="781" r:id="rId33"/>
    <p:sldId id="80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E6E6E6"/>
    <a:srgbClr val="1C1E26"/>
    <a:srgbClr val="303342"/>
    <a:srgbClr val="485F74"/>
    <a:srgbClr val="354655"/>
    <a:srgbClr val="C80000"/>
    <a:srgbClr val="85B31F"/>
    <a:srgbClr val="3C4052"/>
    <a:srgbClr val="D8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0B55A9-3D18-49FC-B0CF-EFB567512524}" v="26" dt="2022-12-04T16:13:57.7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415" autoAdjust="0"/>
  </p:normalViewPr>
  <p:slideViewPr>
    <p:cSldViewPr snapToGrid="0">
      <p:cViewPr varScale="1">
        <p:scale>
          <a:sx n="85" d="100"/>
          <a:sy n="85" d="100"/>
        </p:scale>
        <p:origin x="1590"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dra Dewaji" userId="f4cf3344-83b2-4917-958a-91f5e3dc4c55" providerId="ADAL" clId="{E00B55A9-3D18-49FC-B0CF-EFB567512524}"/>
    <pc:docChg chg="undo custSel addSld delSld modSld sldOrd">
      <pc:chgData name="Indra Dewaji" userId="f4cf3344-83b2-4917-958a-91f5e3dc4c55" providerId="ADAL" clId="{E00B55A9-3D18-49FC-B0CF-EFB567512524}" dt="2022-12-04T18:33:03.047" v="147" actId="478"/>
      <pc:docMkLst>
        <pc:docMk/>
      </pc:docMkLst>
      <pc:sldChg chg="modNotesTx">
        <pc:chgData name="Indra Dewaji" userId="f4cf3344-83b2-4917-958a-91f5e3dc4c55" providerId="ADAL" clId="{E00B55A9-3D18-49FC-B0CF-EFB567512524}" dt="2022-12-04T16:55:50.001" v="91"/>
        <pc:sldMkLst>
          <pc:docMk/>
          <pc:sldMk cId="3503053755" sldId="261"/>
        </pc:sldMkLst>
      </pc:sldChg>
      <pc:sldChg chg="modNotesTx">
        <pc:chgData name="Indra Dewaji" userId="f4cf3344-83b2-4917-958a-91f5e3dc4c55" providerId="ADAL" clId="{E00B55A9-3D18-49FC-B0CF-EFB567512524}" dt="2022-12-04T16:55:41.855" v="90"/>
        <pc:sldMkLst>
          <pc:docMk/>
          <pc:sldMk cId="1372233636" sldId="270"/>
        </pc:sldMkLst>
      </pc:sldChg>
      <pc:sldChg chg="ord">
        <pc:chgData name="Indra Dewaji" userId="f4cf3344-83b2-4917-958a-91f5e3dc4c55" providerId="ADAL" clId="{E00B55A9-3D18-49FC-B0CF-EFB567512524}" dt="2022-12-04T18:22:30.890" v="146"/>
        <pc:sldMkLst>
          <pc:docMk/>
          <pc:sldMk cId="3456346235" sldId="729"/>
        </pc:sldMkLst>
      </pc:sldChg>
      <pc:sldChg chg="delSp modSp mod delAnim">
        <pc:chgData name="Indra Dewaji" userId="f4cf3344-83b2-4917-958a-91f5e3dc4c55" providerId="ADAL" clId="{E00B55A9-3D18-49FC-B0CF-EFB567512524}" dt="2022-12-04T18:33:03.047" v="147" actId="478"/>
        <pc:sldMkLst>
          <pc:docMk/>
          <pc:sldMk cId="2047294365" sldId="744"/>
        </pc:sldMkLst>
        <pc:spChg chg="mod">
          <ac:chgData name="Indra Dewaji" userId="f4cf3344-83b2-4917-958a-91f5e3dc4c55" providerId="ADAL" clId="{E00B55A9-3D18-49FC-B0CF-EFB567512524}" dt="2022-12-04T16:12:10.178" v="50" actId="21"/>
          <ac:spMkLst>
            <pc:docMk/>
            <pc:sldMk cId="2047294365" sldId="744"/>
            <ac:spMk id="42" creationId="{69612ABA-DD78-C1E6-42E9-F45B037CC182}"/>
          </ac:spMkLst>
        </pc:spChg>
        <pc:grpChg chg="del">
          <ac:chgData name="Indra Dewaji" userId="f4cf3344-83b2-4917-958a-91f5e3dc4c55" providerId="ADAL" clId="{E00B55A9-3D18-49FC-B0CF-EFB567512524}" dt="2022-12-04T18:33:03.047" v="147" actId="478"/>
          <ac:grpSpMkLst>
            <pc:docMk/>
            <pc:sldMk cId="2047294365" sldId="744"/>
            <ac:grpSpMk id="32" creationId="{C9143DE9-431E-432B-2408-C52845D0E80F}"/>
          </ac:grpSpMkLst>
        </pc:grpChg>
      </pc:sldChg>
      <pc:sldChg chg="modNotesTx">
        <pc:chgData name="Indra Dewaji" userId="f4cf3344-83b2-4917-958a-91f5e3dc4c55" providerId="ADAL" clId="{E00B55A9-3D18-49FC-B0CF-EFB567512524}" dt="2022-12-04T16:56:12.499" v="93" actId="20577"/>
        <pc:sldMkLst>
          <pc:docMk/>
          <pc:sldMk cId="1904533272" sldId="746"/>
        </pc:sldMkLst>
      </pc:sldChg>
      <pc:sldChg chg="modNotesTx">
        <pc:chgData name="Indra Dewaji" userId="f4cf3344-83b2-4917-958a-91f5e3dc4c55" providerId="ADAL" clId="{E00B55A9-3D18-49FC-B0CF-EFB567512524}" dt="2022-12-04T16:56:22.059" v="94"/>
        <pc:sldMkLst>
          <pc:docMk/>
          <pc:sldMk cId="2524282039" sldId="770"/>
        </pc:sldMkLst>
      </pc:sldChg>
      <pc:sldChg chg="modNotesTx">
        <pc:chgData name="Indra Dewaji" userId="f4cf3344-83b2-4917-958a-91f5e3dc4c55" providerId="ADAL" clId="{E00B55A9-3D18-49FC-B0CF-EFB567512524}" dt="2022-12-04T17:02:20.536" v="106" actId="20577"/>
        <pc:sldMkLst>
          <pc:docMk/>
          <pc:sldMk cId="528832589" sldId="771"/>
        </pc:sldMkLst>
      </pc:sldChg>
      <pc:sldChg chg="addSp delSp modSp mod modTransition modAnim modNotesTx">
        <pc:chgData name="Indra Dewaji" userId="f4cf3344-83b2-4917-958a-91f5e3dc4c55" providerId="ADAL" clId="{E00B55A9-3D18-49FC-B0CF-EFB567512524}" dt="2022-12-04T17:02:49.871" v="110" actId="20577"/>
        <pc:sldMkLst>
          <pc:docMk/>
          <pc:sldMk cId="124548194" sldId="772"/>
        </pc:sldMkLst>
        <pc:picChg chg="del">
          <ac:chgData name="Indra Dewaji" userId="f4cf3344-83b2-4917-958a-91f5e3dc4c55" providerId="ADAL" clId="{E00B55A9-3D18-49FC-B0CF-EFB567512524}" dt="2022-12-04T16:07:56.818" v="27"/>
          <ac:picMkLst>
            <pc:docMk/>
            <pc:sldMk cId="124548194" sldId="772"/>
            <ac:picMk id="17" creationId="{6E1CF694-AE1F-F0DF-B913-7308D83FCC78}"/>
          </ac:picMkLst>
        </pc:picChg>
        <pc:picChg chg="add del mod ord">
          <ac:chgData name="Indra Dewaji" userId="f4cf3344-83b2-4917-958a-91f5e3dc4c55" providerId="ADAL" clId="{E00B55A9-3D18-49FC-B0CF-EFB567512524}" dt="2022-12-04T16:08:37.914" v="28"/>
          <ac:picMkLst>
            <pc:docMk/>
            <pc:sldMk cId="124548194" sldId="772"/>
            <ac:picMk id="22" creationId="{03423F6C-7B6C-37D4-1EF4-93EB544A272A}"/>
          </ac:picMkLst>
        </pc:picChg>
        <pc:picChg chg="add mod">
          <ac:chgData name="Indra Dewaji" userId="f4cf3344-83b2-4917-958a-91f5e3dc4c55" providerId="ADAL" clId="{E00B55A9-3D18-49FC-B0CF-EFB567512524}" dt="2022-12-04T16:08:37.914" v="28"/>
          <ac:picMkLst>
            <pc:docMk/>
            <pc:sldMk cId="124548194" sldId="772"/>
            <ac:picMk id="23" creationId="{FB3754FD-2C77-B9C2-6592-F16F8083EFD9}"/>
          </ac:picMkLst>
        </pc:picChg>
      </pc:sldChg>
      <pc:sldChg chg="ord modNotesTx">
        <pc:chgData name="Indra Dewaji" userId="f4cf3344-83b2-4917-958a-91f5e3dc4c55" providerId="ADAL" clId="{E00B55A9-3D18-49FC-B0CF-EFB567512524}" dt="2022-12-04T17:02:00.282" v="104"/>
        <pc:sldMkLst>
          <pc:docMk/>
          <pc:sldMk cId="170372212" sldId="773"/>
        </pc:sldMkLst>
      </pc:sldChg>
      <pc:sldChg chg="add del">
        <pc:chgData name="Indra Dewaji" userId="f4cf3344-83b2-4917-958a-91f5e3dc4c55" providerId="ADAL" clId="{E00B55A9-3D18-49FC-B0CF-EFB567512524}" dt="2022-12-04T18:21:22.376" v="143"/>
        <pc:sldMkLst>
          <pc:docMk/>
          <pc:sldMk cId="4151096235" sldId="775"/>
        </pc:sldMkLst>
      </pc:sldChg>
      <pc:sldChg chg="add del">
        <pc:chgData name="Indra Dewaji" userId="f4cf3344-83b2-4917-958a-91f5e3dc4c55" providerId="ADAL" clId="{E00B55A9-3D18-49FC-B0CF-EFB567512524}" dt="2022-12-04T18:21:22.376" v="143"/>
        <pc:sldMkLst>
          <pc:docMk/>
          <pc:sldMk cId="1794200313" sldId="776"/>
        </pc:sldMkLst>
      </pc:sldChg>
      <pc:sldChg chg="add del">
        <pc:chgData name="Indra Dewaji" userId="f4cf3344-83b2-4917-958a-91f5e3dc4c55" providerId="ADAL" clId="{E00B55A9-3D18-49FC-B0CF-EFB567512524}" dt="2022-12-04T18:21:22.376" v="143"/>
        <pc:sldMkLst>
          <pc:docMk/>
          <pc:sldMk cId="867087039" sldId="777"/>
        </pc:sldMkLst>
      </pc:sldChg>
      <pc:sldChg chg="add del">
        <pc:chgData name="Indra Dewaji" userId="f4cf3344-83b2-4917-958a-91f5e3dc4c55" providerId="ADAL" clId="{E00B55A9-3D18-49FC-B0CF-EFB567512524}" dt="2022-12-04T18:21:22.376" v="143"/>
        <pc:sldMkLst>
          <pc:docMk/>
          <pc:sldMk cId="4142217287" sldId="778"/>
        </pc:sldMkLst>
      </pc:sldChg>
      <pc:sldChg chg="add del">
        <pc:chgData name="Indra Dewaji" userId="f4cf3344-83b2-4917-958a-91f5e3dc4c55" providerId="ADAL" clId="{E00B55A9-3D18-49FC-B0CF-EFB567512524}" dt="2022-12-04T18:21:22.376" v="143"/>
        <pc:sldMkLst>
          <pc:docMk/>
          <pc:sldMk cId="4057859566" sldId="779"/>
        </pc:sldMkLst>
      </pc:sldChg>
      <pc:sldChg chg="addSp modSp mod modAnim">
        <pc:chgData name="Indra Dewaji" userId="f4cf3344-83b2-4917-958a-91f5e3dc4c55" providerId="ADAL" clId="{E00B55A9-3D18-49FC-B0CF-EFB567512524}" dt="2022-12-04T16:14:02.838" v="70" actId="1037"/>
        <pc:sldMkLst>
          <pc:docMk/>
          <pc:sldMk cId="2520579560" sldId="781"/>
        </pc:sldMkLst>
        <pc:spChg chg="mod">
          <ac:chgData name="Indra Dewaji" userId="f4cf3344-83b2-4917-958a-91f5e3dc4c55" providerId="ADAL" clId="{E00B55A9-3D18-49FC-B0CF-EFB567512524}" dt="2022-12-04T16:13:53.849" v="65"/>
          <ac:spMkLst>
            <pc:docMk/>
            <pc:sldMk cId="2520579560" sldId="781"/>
            <ac:spMk id="6" creationId="{E7F5342B-47E5-5DFF-A8B6-4A5F219FC68A}"/>
          </ac:spMkLst>
        </pc:spChg>
        <pc:spChg chg="mod">
          <ac:chgData name="Indra Dewaji" userId="f4cf3344-83b2-4917-958a-91f5e3dc4c55" providerId="ADAL" clId="{E00B55A9-3D18-49FC-B0CF-EFB567512524}" dt="2022-12-04T16:13:53.849" v="65"/>
          <ac:spMkLst>
            <pc:docMk/>
            <pc:sldMk cId="2520579560" sldId="781"/>
            <ac:spMk id="7" creationId="{AA6C2962-57C2-D5B7-DFCA-D0EFC9065E24}"/>
          </ac:spMkLst>
        </pc:spChg>
        <pc:spChg chg="mod">
          <ac:chgData name="Indra Dewaji" userId="f4cf3344-83b2-4917-958a-91f5e3dc4c55" providerId="ADAL" clId="{E00B55A9-3D18-49FC-B0CF-EFB567512524}" dt="2022-12-04T16:13:57.760" v="67"/>
          <ac:spMkLst>
            <pc:docMk/>
            <pc:sldMk cId="2520579560" sldId="781"/>
            <ac:spMk id="10" creationId="{AC887B41-B421-1D89-F239-A2A32EA7DFCD}"/>
          </ac:spMkLst>
        </pc:spChg>
        <pc:spChg chg="mod">
          <ac:chgData name="Indra Dewaji" userId="f4cf3344-83b2-4917-958a-91f5e3dc4c55" providerId="ADAL" clId="{E00B55A9-3D18-49FC-B0CF-EFB567512524}" dt="2022-12-04T16:13:57.760" v="67"/>
          <ac:spMkLst>
            <pc:docMk/>
            <pc:sldMk cId="2520579560" sldId="781"/>
            <ac:spMk id="12" creationId="{F8AD9923-5321-4E6B-3A21-1ED4CA2C0FE1}"/>
          </ac:spMkLst>
        </pc:spChg>
        <pc:spChg chg="mod">
          <ac:chgData name="Indra Dewaji" userId="f4cf3344-83b2-4917-958a-91f5e3dc4c55" providerId="ADAL" clId="{E00B55A9-3D18-49FC-B0CF-EFB567512524}" dt="2022-12-04T16:13:43.163" v="62" actId="20577"/>
          <ac:spMkLst>
            <pc:docMk/>
            <pc:sldMk cId="2520579560" sldId="781"/>
            <ac:spMk id="42" creationId="{69612ABA-DD78-C1E6-42E9-F45B037CC182}"/>
          </ac:spMkLst>
        </pc:spChg>
        <pc:grpChg chg="add mod">
          <ac:chgData name="Indra Dewaji" userId="f4cf3344-83b2-4917-958a-91f5e3dc4c55" providerId="ADAL" clId="{E00B55A9-3D18-49FC-B0CF-EFB567512524}" dt="2022-12-04T16:14:02.838" v="70" actId="1037"/>
          <ac:grpSpMkLst>
            <pc:docMk/>
            <pc:sldMk cId="2520579560" sldId="781"/>
            <ac:grpSpMk id="5" creationId="{973AF97D-49DA-89FB-2CD1-46E50C65494A}"/>
          </ac:grpSpMkLst>
        </pc:grpChg>
        <pc:grpChg chg="mod">
          <ac:chgData name="Indra Dewaji" userId="f4cf3344-83b2-4917-958a-91f5e3dc4c55" providerId="ADAL" clId="{E00B55A9-3D18-49FC-B0CF-EFB567512524}" dt="2022-12-04T16:13:48.394" v="63" actId="1076"/>
          <ac:grpSpMkLst>
            <pc:docMk/>
            <pc:sldMk cId="2520579560" sldId="781"/>
            <ac:grpSpMk id="8" creationId="{595EF752-F26E-89CB-3002-C8CFCD583AC3}"/>
          </ac:grpSpMkLst>
        </pc:grpChg>
        <pc:grpChg chg="add mod">
          <ac:chgData name="Indra Dewaji" userId="f4cf3344-83b2-4917-958a-91f5e3dc4c55" providerId="ADAL" clId="{E00B55A9-3D18-49FC-B0CF-EFB567512524}" dt="2022-12-04T16:14:00.293" v="68" actId="1076"/>
          <ac:grpSpMkLst>
            <pc:docMk/>
            <pc:sldMk cId="2520579560" sldId="781"/>
            <ac:grpSpMk id="9" creationId="{D0274425-7289-6352-40FE-091968804ECB}"/>
          </ac:grpSpMkLst>
        </pc:grpChg>
        <pc:grpChg chg="mod">
          <ac:chgData name="Indra Dewaji" userId="f4cf3344-83b2-4917-958a-91f5e3dc4c55" providerId="ADAL" clId="{E00B55A9-3D18-49FC-B0CF-EFB567512524}" dt="2022-12-04T16:13:51.726" v="64" actId="1076"/>
          <ac:grpSpMkLst>
            <pc:docMk/>
            <pc:sldMk cId="2520579560" sldId="781"/>
            <ac:grpSpMk id="11" creationId="{00000000-0000-0000-0000-000000000000}"/>
          </ac:grpSpMkLst>
        </pc:grpChg>
      </pc:sldChg>
      <pc:sldChg chg="modNotesTx">
        <pc:chgData name="Indra Dewaji" userId="f4cf3344-83b2-4917-958a-91f5e3dc4c55" providerId="ADAL" clId="{E00B55A9-3D18-49FC-B0CF-EFB567512524}" dt="2022-12-04T16:58:47.156" v="100"/>
        <pc:sldMkLst>
          <pc:docMk/>
          <pc:sldMk cId="2157270814" sldId="782"/>
        </pc:sldMkLst>
      </pc:sldChg>
      <pc:sldChg chg="addSp delSp modSp mod delAnim modAnim">
        <pc:chgData name="Indra Dewaji" userId="f4cf3344-83b2-4917-958a-91f5e3dc4c55" providerId="ADAL" clId="{E00B55A9-3D18-49FC-B0CF-EFB567512524}" dt="2022-12-04T17:03:43.827" v="114" actId="1076"/>
        <pc:sldMkLst>
          <pc:docMk/>
          <pc:sldMk cId="2152042798" sldId="784"/>
        </pc:sldMkLst>
        <pc:spChg chg="mod">
          <ac:chgData name="Indra Dewaji" userId="f4cf3344-83b2-4917-958a-91f5e3dc4c55" providerId="ADAL" clId="{E00B55A9-3D18-49FC-B0CF-EFB567512524}" dt="2022-12-04T16:10:56.653" v="42"/>
          <ac:spMkLst>
            <pc:docMk/>
            <pc:sldMk cId="2152042798" sldId="784"/>
            <ac:spMk id="6" creationId="{69EF8910-326B-94B7-C602-451DAE76A150}"/>
          </ac:spMkLst>
        </pc:spChg>
        <pc:spChg chg="mod">
          <ac:chgData name="Indra Dewaji" userId="f4cf3344-83b2-4917-958a-91f5e3dc4c55" providerId="ADAL" clId="{E00B55A9-3D18-49FC-B0CF-EFB567512524}" dt="2022-12-04T16:10:56.653" v="42"/>
          <ac:spMkLst>
            <pc:docMk/>
            <pc:sldMk cId="2152042798" sldId="784"/>
            <ac:spMk id="7" creationId="{CB071158-F09B-E131-7FF9-BD897CB7C8E5}"/>
          </ac:spMkLst>
        </pc:spChg>
        <pc:spChg chg="mod">
          <ac:chgData name="Indra Dewaji" userId="f4cf3344-83b2-4917-958a-91f5e3dc4c55" providerId="ADAL" clId="{E00B55A9-3D18-49FC-B0CF-EFB567512524}" dt="2022-12-04T16:13:02.511" v="56" actId="20577"/>
          <ac:spMkLst>
            <pc:docMk/>
            <pc:sldMk cId="2152042798" sldId="784"/>
            <ac:spMk id="42" creationId="{69612ABA-DD78-C1E6-42E9-F45B037CC182}"/>
          </ac:spMkLst>
        </pc:spChg>
        <pc:grpChg chg="add mod">
          <ac:chgData name="Indra Dewaji" userId="f4cf3344-83b2-4917-958a-91f5e3dc4c55" providerId="ADAL" clId="{E00B55A9-3D18-49FC-B0CF-EFB567512524}" dt="2022-12-04T17:03:43.827" v="114" actId="1076"/>
          <ac:grpSpMkLst>
            <pc:docMk/>
            <pc:sldMk cId="2152042798" sldId="784"/>
            <ac:grpSpMk id="5" creationId="{927E0D3F-C6A7-7F70-49A7-7F20E172E020}"/>
          </ac:grpSpMkLst>
        </pc:grpChg>
        <pc:grpChg chg="mod">
          <ac:chgData name="Indra Dewaji" userId="f4cf3344-83b2-4917-958a-91f5e3dc4c55" providerId="ADAL" clId="{E00B55A9-3D18-49FC-B0CF-EFB567512524}" dt="2022-12-04T17:03:40.401" v="112" actId="1076"/>
          <ac:grpSpMkLst>
            <pc:docMk/>
            <pc:sldMk cId="2152042798" sldId="784"/>
            <ac:grpSpMk id="9" creationId="{7F6ADFA5-9DD3-83C7-14A0-27FEBD2AB65B}"/>
          </ac:grpSpMkLst>
        </pc:grpChg>
        <pc:grpChg chg="mod">
          <ac:chgData name="Indra Dewaji" userId="f4cf3344-83b2-4917-958a-91f5e3dc4c55" providerId="ADAL" clId="{E00B55A9-3D18-49FC-B0CF-EFB567512524}" dt="2022-12-04T17:03:38.948" v="111" actId="1076"/>
          <ac:grpSpMkLst>
            <pc:docMk/>
            <pc:sldMk cId="2152042798" sldId="784"/>
            <ac:grpSpMk id="11" creationId="{00000000-0000-0000-0000-000000000000}"/>
          </ac:grpSpMkLst>
        </pc:grpChg>
        <pc:grpChg chg="del">
          <ac:chgData name="Indra Dewaji" userId="f4cf3344-83b2-4917-958a-91f5e3dc4c55" providerId="ADAL" clId="{E00B55A9-3D18-49FC-B0CF-EFB567512524}" dt="2022-12-04T17:03:42.189" v="113" actId="478"/>
          <ac:grpSpMkLst>
            <pc:docMk/>
            <pc:sldMk cId="2152042798" sldId="784"/>
            <ac:grpSpMk id="32" creationId="{C9143DE9-431E-432B-2408-C52845D0E80F}"/>
          </ac:grpSpMkLst>
        </pc:grpChg>
      </pc:sldChg>
      <pc:sldChg chg="modNotesTx">
        <pc:chgData name="Indra Dewaji" userId="f4cf3344-83b2-4917-958a-91f5e3dc4c55" providerId="ADAL" clId="{E00B55A9-3D18-49FC-B0CF-EFB567512524}" dt="2022-12-04T17:02:36.998" v="108" actId="20577"/>
        <pc:sldMkLst>
          <pc:docMk/>
          <pc:sldMk cId="3346983945" sldId="785"/>
        </pc:sldMkLst>
      </pc:sldChg>
      <pc:sldChg chg="del">
        <pc:chgData name="Indra Dewaji" userId="f4cf3344-83b2-4917-958a-91f5e3dc4c55" providerId="ADAL" clId="{E00B55A9-3D18-49FC-B0CF-EFB567512524}" dt="2022-12-04T16:09:58.997" v="34" actId="47"/>
        <pc:sldMkLst>
          <pc:docMk/>
          <pc:sldMk cId="1409767165" sldId="786"/>
        </pc:sldMkLst>
      </pc:sldChg>
      <pc:sldChg chg="add">
        <pc:chgData name="Indra Dewaji" userId="f4cf3344-83b2-4917-958a-91f5e3dc4c55" providerId="ADAL" clId="{E00B55A9-3D18-49FC-B0CF-EFB567512524}" dt="2022-12-04T18:21:22.376" v="143"/>
        <pc:sldMkLst>
          <pc:docMk/>
          <pc:sldMk cId="3706883198" sldId="786"/>
        </pc:sldMkLst>
      </pc:sldChg>
      <pc:sldChg chg="addSp modSp add del mod">
        <pc:chgData name="Indra Dewaji" userId="f4cf3344-83b2-4917-958a-91f5e3dc4c55" providerId="ADAL" clId="{E00B55A9-3D18-49FC-B0CF-EFB567512524}" dt="2022-12-04T18:21:53.511" v="144" actId="47"/>
        <pc:sldMkLst>
          <pc:docMk/>
          <pc:sldMk cId="2779883262" sldId="787"/>
        </pc:sldMkLst>
        <pc:spChg chg="add mod">
          <ac:chgData name="Indra Dewaji" userId="f4cf3344-83b2-4917-958a-91f5e3dc4c55" providerId="ADAL" clId="{E00B55A9-3D18-49FC-B0CF-EFB567512524}" dt="2022-12-04T17:04:13.840" v="142" actId="1038"/>
          <ac:spMkLst>
            <pc:docMk/>
            <pc:sldMk cId="2779883262" sldId="787"/>
            <ac:spMk id="9" creationId="{6E3FFC7E-E2D6-3B7C-65D9-A5381AB8753C}"/>
          </ac:spMkLst>
        </pc:spChg>
      </pc:sldChg>
      <pc:sldChg chg="addSp delSp modSp add del mod">
        <pc:chgData name="Indra Dewaji" userId="f4cf3344-83b2-4917-958a-91f5e3dc4c55" providerId="ADAL" clId="{E00B55A9-3D18-49FC-B0CF-EFB567512524}" dt="2022-12-04T18:21:53.511" v="144" actId="47"/>
        <pc:sldMkLst>
          <pc:docMk/>
          <pc:sldMk cId="1217691298" sldId="788"/>
        </pc:sldMkLst>
        <pc:picChg chg="add mod">
          <ac:chgData name="Indra Dewaji" userId="f4cf3344-83b2-4917-958a-91f5e3dc4c55" providerId="ADAL" clId="{E00B55A9-3D18-49FC-B0CF-EFB567512524}" dt="2022-12-04T16:15:57.154" v="73" actId="1076"/>
          <ac:picMkLst>
            <pc:docMk/>
            <pc:sldMk cId="1217691298" sldId="788"/>
            <ac:picMk id="10" creationId="{11131F7E-8F0D-A312-613B-DDAB1E6B9832}"/>
          </ac:picMkLst>
        </pc:picChg>
        <pc:picChg chg="del">
          <ac:chgData name="Indra Dewaji" userId="f4cf3344-83b2-4917-958a-91f5e3dc4c55" providerId="ADAL" clId="{E00B55A9-3D18-49FC-B0CF-EFB567512524}" dt="2022-12-04T16:15:23.127" v="71" actId="478"/>
          <ac:picMkLst>
            <pc:docMk/>
            <pc:sldMk cId="1217691298" sldId="788"/>
            <ac:picMk id="12" creationId="{F044A036-90B6-C89A-3455-555707073327}"/>
          </ac:picMkLst>
        </pc:picChg>
      </pc:sldChg>
      <pc:sldChg chg="addSp delSp modSp add del mod">
        <pc:chgData name="Indra Dewaji" userId="f4cf3344-83b2-4917-958a-91f5e3dc4c55" providerId="ADAL" clId="{E00B55A9-3D18-49FC-B0CF-EFB567512524}" dt="2022-12-04T18:21:53.511" v="144" actId="47"/>
        <pc:sldMkLst>
          <pc:docMk/>
          <pc:sldMk cId="226110965" sldId="789"/>
        </pc:sldMkLst>
        <pc:picChg chg="add del mod">
          <ac:chgData name="Indra Dewaji" userId="f4cf3344-83b2-4917-958a-91f5e3dc4c55" providerId="ADAL" clId="{E00B55A9-3D18-49FC-B0CF-EFB567512524}" dt="2022-12-04T16:16:44.323" v="77" actId="478"/>
          <ac:picMkLst>
            <pc:docMk/>
            <pc:sldMk cId="226110965" sldId="789"/>
            <ac:picMk id="10" creationId="{93B5DE7A-2527-C77C-B5DE-458E95A248B9}"/>
          </ac:picMkLst>
        </pc:picChg>
        <pc:picChg chg="add mod">
          <ac:chgData name="Indra Dewaji" userId="f4cf3344-83b2-4917-958a-91f5e3dc4c55" providerId="ADAL" clId="{E00B55A9-3D18-49FC-B0CF-EFB567512524}" dt="2022-12-04T16:16:46.202" v="79" actId="1076"/>
          <ac:picMkLst>
            <pc:docMk/>
            <pc:sldMk cId="226110965" sldId="789"/>
            <ac:picMk id="12" creationId="{F51E3B66-9A3B-8C1B-01CC-45F627A3EB46}"/>
          </ac:picMkLst>
        </pc:picChg>
        <pc:picChg chg="del">
          <ac:chgData name="Indra Dewaji" userId="f4cf3344-83b2-4917-958a-91f5e3dc4c55" providerId="ADAL" clId="{E00B55A9-3D18-49FC-B0CF-EFB567512524}" dt="2022-12-04T16:16:05.260" v="74" actId="478"/>
          <ac:picMkLst>
            <pc:docMk/>
            <pc:sldMk cId="226110965" sldId="789"/>
            <ac:picMk id="13" creationId="{8AFD2EB9-8B73-C62E-8E0D-44194DAFDF91}"/>
          </ac:picMkLst>
        </pc:picChg>
      </pc:sldChg>
      <pc:sldChg chg="add del">
        <pc:chgData name="Indra Dewaji" userId="f4cf3344-83b2-4917-958a-91f5e3dc4c55" providerId="ADAL" clId="{E00B55A9-3D18-49FC-B0CF-EFB567512524}" dt="2022-12-04T18:21:53.511" v="144" actId="47"/>
        <pc:sldMkLst>
          <pc:docMk/>
          <pc:sldMk cId="3982060003" sldId="790"/>
        </pc:sldMkLst>
      </pc:sldChg>
      <pc:sldChg chg="add del">
        <pc:chgData name="Indra Dewaji" userId="f4cf3344-83b2-4917-958a-91f5e3dc4c55" providerId="ADAL" clId="{E00B55A9-3D18-49FC-B0CF-EFB567512524}" dt="2022-12-04T18:21:53.511" v="144" actId="47"/>
        <pc:sldMkLst>
          <pc:docMk/>
          <pc:sldMk cId="523859606" sldId="791"/>
        </pc:sldMkLst>
      </pc:sldChg>
      <pc:sldChg chg="add del">
        <pc:chgData name="Indra Dewaji" userId="f4cf3344-83b2-4917-958a-91f5e3dc4c55" providerId="ADAL" clId="{E00B55A9-3D18-49FC-B0CF-EFB567512524}" dt="2022-12-04T18:21:53.511" v="144" actId="47"/>
        <pc:sldMkLst>
          <pc:docMk/>
          <pc:sldMk cId="4169776565" sldId="792"/>
        </pc:sldMkLst>
      </pc:sldChg>
      <pc:sldChg chg="add del">
        <pc:chgData name="Indra Dewaji" userId="f4cf3344-83b2-4917-958a-91f5e3dc4c55" providerId="ADAL" clId="{E00B55A9-3D18-49FC-B0CF-EFB567512524}" dt="2022-12-04T18:21:53.511" v="144" actId="47"/>
        <pc:sldMkLst>
          <pc:docMk/>
          <pc:sldMk cId="1922361257" sldId="793"/>
        </pc:sldMkLst>
      </pc:sldChg>
      <pc:sldChg chg="add del">
        <pc:chgData name="Indra Dewaji" userId="f4cf3344-83b2-4917-958a-91f5e3dc4c55" providerId="ADAL" clId="{E00B55A9-3D18-49FC-B0CF-EFB567512524}" dt="2022-12-04T18:21:53.511" v="144" actId="47"/>
        <pc:sldMkLst>
          <pc:docMk/>
          <pc:sldMk cId="718161682" sldId="794"/>
        </pc:sldMkLst>
      </pc:sldChg>
      <pc:sldChg chg="add del">
        <pc:chgData name="Indra Dewaji" userId="f4cf3344-83b2-4917-958a-91f5e3dc4c55" providerId="ADAL" clId="{E00B55A9-3D18-49FC-B0CF-EFB567512524}" dt="2022-12-04T18:21:53.511" v="144" actId="47"/>
        <pc:sldMkLst>
          <pc:docMk/>
          <pc:sldMk cId="3542472962" sldId="795"/>
        </pc:sldMkLst>
      </pc:sldChg>
      <pc:sldChg chg="add del">
        <pc:chgData name="Indra Dewaji" userId="f4cf3344-83b2-4917-958a-91f5e3dc4c55" providerId="ADAL" clId="{E00B55A9-3D18-49FC-B0CF-EFB567512524}" dt="2022-12-04T18:21:53.511" v="144" actId="47"/>
        <pc:sldMkLst>
          <pc:docMk/>
          <pc:sldMk cId="2671545984" sldId="796"/>
        </pc:sldMkLst>
      </pc:sldChg>
      <pc:sldChg chg="add del">
        <pc:chgData name="Indra Dewaji" userId="f4cf3344-83b2-4917-958a-91f5e3dc4c55" providerId="ADAL" clId="{E00B55A9-3D18-49FC-B0CF-EFB567512524}" dt="2022-12-04T18:21:53.511" v="144" actId="47"/>
        <pc:sldMkLst>
          <pc:docMk/>
          <pc:sldMk cId="1816305321" sldId="797"/>
        </pc:sldMkLst>
      </pc:sldChg>
      <pc:sldChg chg="add del">
        <pc:chgData name="Indra Dewaji" userId="f4cf3344-83b2-4917-958a-91f5e3dc4c55" providerId="ADAL" clId="{E00B55A9-3D18-49FC-B0CF-EFB567512524}" dt="2022-12-04T18:21:53.511" v="144" actId="47"/>
        <pc:sldMkLst>
          <pc:docMk/>
          <pc:sldMk cId="3351422205" sldId="798"/>
        </pc:sldMkLst>
      </pc:sldChg>
      <pc:sldChg chg="add del">
        <pc:chgData name="Indra Dewaji" userId="f4cf3344-83b2-4917-958a-91f5e3dc4c55" providerId="ADAL" clId="{E00B55A9-3D18-49FC-B0CF-EFB567512524}" dt="2022-12-04T18:21:53.511" v="144" actId="47"/>
        <pc:sldMkLst>
          <pc:docMk/>
          <pc:sldMk cId="1863715020" sldId="799"/>
        </pc:sldMkLst>
      </pc:sldChg>
      <pc:sldChg chg="add del">
        <pc:chgData name="Indra Dewaji" userId="f4cf3344-83b2-4917-958a-91f5e3dc4c55" providerId="ADAL" clId="{E00B55A9-3D18-49FC-B0CF-EFB567512524}" dt="2022-12-04T18:21:53.511" v="144" actId="47"/>
        <pc:sldMkLst>
          <pc:docMk/>
          <pc:sldMk cId="1542940128" sldId="800"/>
        </pc:sldMkLst>
      </pc:sldChg>
      <pc:sldChg chg="add del modNotesTx">
        <pc:chgData name="Indra Dewaji" userId="f4cf3344-83b2-4917-958a-91f5e3dc4c55" providerId="ADAL" clId="{E00B55A9-3D18-49FC-B0CF-EFB567512524}" dt="2022-12-04T18:21:53.511" v="144" actId="47"/>
        <pc:sldMkLst>
          <pc:docMk/>
          <pc:sldMk cId="1531860151" sldId="801"/>
        </pc:sldMkLst>
      </pc:sldChg>
      <pc:sldChg chg="modSp add">
        <pc:chgData name="Indra Dewaji" userId="f4cf3344-83b2-4917-958a-91f5e3dc4c55" providerId="ADAL" clId="{E00B55A9-3D18-49FC-B0CF-EFB567512524}" dt="2022-12-04T16:13:35.492" v="61" actId="20577"/>
        <pc:sldMkLst>
          <pc:docMk/>
          <pc:sldMk cId="1643387816" sldId="802"/>
        </pc:sldMkLst>
        <pc:spChg chg="mod">
          <ac:chgData name="Indra Dewaji" userId="f4cf3344-83b2-4917-958a-91f5e3dc4c55" providerId="ADAL" clId="{E00B55A9-3D18-49FC-B0CF-EFB567512524}" dt="2022-12-04T16:13:35.492" v="61" actId="20577"/>
          <ac:spMkLst>
            <pc:docMk/>
            <pc:sldMk cId="1643387816" sldId="802"/>
            <ac:spMk id="42" creationId="{69612ABA-DD78-C1E6-42E9-F45B037CC182}"/>
          </ac:spMkLst>
        </pc:spChg>
      </pc:sldChg>
      <pc:sldChg chg="add">
        <pc:chgData name="Indra Dewaji" userId="f4cf3344-83b2-4917-958a-91f5e3dc4c55" providerId="ADAL" clId="{E00B55A9-3D18-49FC-B0CF-EFB567512524}" dt="2022-12-04T18:21:22.376" v="143"/>
        <pc:sldMkLst>
          <pc:docMk/>
          <pc:sldMk cId="1734215725" sldId="803"/>
        </pc:sldMkLst>
      </pc:sldChg>
      <pc:sldChg chg="add">
        <pc:chgData name="Indra Dewaji" userId="f4cf3344-83b2-4917-958a-91f5e3dc4c55" providerId="ADAL" clId="{E00B55A9-3D18-49FC-B0CF-EFB567512524}" dt="2022-12-04T18:21:22.376" v="143"/>
        <pc:sldMkLst>
          <pc:docMk/>
          <pc:sldMk cId="210134255" sldId="804"/>
        </pc:sldMkLst>
      </pc:sldChg>
      <pc:sldChg chg="add">
        <pc:chgData name="Indra Dewaji" userId="f4cf3344-83b2-4917-958a-91f5e3dc4c55" providerId="ADAL" clId="{E00B55A9-3D18-49FC-B0CF-EFB567512524}" dt="2022-12-04T18:21:22.376" v="143"/>
        <pc:sldMkLst>
          <pc:docMk/>
          <pc:sldMk cId="1934341036" sldId="805"/>
        </pc:sldMkLst>
      </pc:sldChg>
      <pc:sldChg chg="add">
        <pc:chgData name="Indra Dewaji" userId="f4cf3344-83b2-4917-958a-91f5e3dc4c55" providerId="ADAL" clId="{E00B55A9-3D18-49FC-B0CF-EFB567512524}" dt="2022-12-04T18:21:22.376" v="143"/>
        <pc:sldMkLst>
          <pc:docMk/>
          <pc:sldMk cId="118610832" sldId="806"/>
        </pc:sldMkLst>
      </pc:sldChg>
      <pc:sldChg chg="add">
        <pc:chgData name="Indra Dewaji" userId="f4cf3344-83b2-4917-958a-91f5e3dc4c55" providerId="ADAL" clId="{E00B55A9-3D18-49FC-B0CF-EFB567512524}" dt="2022-12-04T18:21:22.376" v="143"/>
        <pc:sldMkLst>
          <pc:docMk/>
          <pc:sldMk cId="2705714977" sldId="807"/>
        </pc:sldMkLst>
      </pc:sldChg>
      <pc:sldChg chg="add">
        <pc:chgData name="Indra Dewaji" userId="f4cf3344-83b2-4917-958a-91f5e3dc4c55" providerId="ADAL" clId="{E00B55A9-3D18-49FC-B0CF-EFB567512524}" dt="2022-12-04T18:21:22.376" v="143"/>
        <pc:sldMkLst>
          <pc:docMk/>
          <pc:sldMk cId="995258687" sldId="808"/>
        </pc:sldMkLst>
      </pc:sldChg>
      <pc:sldChg chg="add">
        <pc:chgData name="Indra Dewaji" userId="f4cf3344-83b2-4917-958a-91f5e3dc4c55" providerId="ADAL" clId="{E00B55A9-3D18-49FC-B0CF-EFB567512524}" dt="2022-12-04T18:21:22.376" v="143"/>
        <pc:sldMkLst>
          <pc:docMk/>
          <pc:sldMk cId="33194066" sldId="809"/>
        </pc:sldMkLst>
      </pc:sldChg>
      <pc:sldChg chg="add">
        <pc:chgData name="Indra Dewaji" userId="f4cf3344-83b2-4917-958a-91f5e3dc4c55" providerId="ADAL" clId="{E00B55A9-3D18-49FC-B0CF-EFB567512524}" dt="2022-12-04T18:21:22.376" v="143"/>
        <pc:sldMkLst>
          <pc:docMk/>
          <pc:sldMk cId="4133301426" sldId="810"/>
        </pc:sldMkLst>
      </pc:sldChg>
      <pc:sldChg chg="add">
        <pc:chgData name="Indra Dewaji" userId="f4cf3344-83b2-4917-958a-91f5e3dc4c55" providerId="ADAL" clId="{E00B55A9-3D18-49FC-B0CF-EFB567512524}" dt="2022-12-04T18:21:22.376" v="143"/>
        <pc:sldMkLst>
          <pc:docMk/>
          <pc:sldMk cId="2198762338" sldId="81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421010-3731-422F-8CF1-CD47B2D7C9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2656080-143A-4905-932A-5C7754887A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920ABC-E11D-42B4-A428-76B2C5BC0052}" type="datetimeFigureOut">
              <a:rPr lang="en-US" smtClean="0"/>
              <a:t>12/4/2022</a:t>
            </a:fld>
            <a:endParaRPr lang="en-US"/>
          </a:p>
        </p:txBody>
      </p:sp>
      <p:sp>
        <p:nvSpPr>
          <p:cNvPr id="4" name="Footer Placeholder 3">
            <a:extLst>
              <a:ext uri="{FF2B5EF4-FFF2-40B4-BE49-F238E27FC236}">
                <a16:creationId xmlns:a16="http://schemas.microsoft.com/office/drawing/2014/main" id="{96359276-DB8D-43B4-8029-4A695209B9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E29EE0F-113C-45AB-9877-4A16FFA6A9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DB89D3-056A-4F4C-8125-EA7126289545}" type="slidenum">
              <a:rPr lang="en-US" smtClean="0"/>
              <a:t>‹#›</a:t>
            </a:fld>
            <a:endParaRPr lang="en-US"/>
          </a:p>
        </p:txBody>
      </p:sp>
    </p:spTree>
    <p:extLst>
      <p:ext uri="{BB962C8B-B14F-4D97-AF65-F5344CB8AC3E}">
        <p14:creationId xmlns:p14="http://schemas.microsoft.com/office/powerpoint/2010/main" val="323182789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EED04-A4F0-49ED-B42E-211B56474E8D}" type="datetimeFigureOut">
              <a:rPr lang="en-US" smtClean="0"/>
              <a:t>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20CB7-DCA5-4E5B-97F1-300CDD8D2AAB}" type="slidenum">
              <a:rPr lang="en-US" smtClean="0"/>
              <a:t>‹#›</a:t>
            </a:fld>
            <a:endParaRPr lang="en-US"/>
          </a:p>
        </p:txBody>
      </p:sp>
    </p:spTree>
    <p:extLst>
      <p:ext uri="{BB962C8B-B14F-4D97-AF65-F5344CB8AC3E}">
        <p14:creationId xmlns:p14="http://schemas.microsoft.com/office/powerpoint/2010/main" val="326718327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spcAft>
                <a:spcPts val="800"/>
              </a:spcAft>
            </a:pPr>
            <a:r>
              <a:rPr lang="en-US" sz="1800" dirty="0">
                <a:effectLst/>
                <a:latin typeface="Arial" panose="020B0604020202020204" pitchFamily="34" charset="0"/>
                <a:ea typeface="Calibri" panose="020F0502020204030204" pitchFamily="34" charset="0"/>
              </a:rPr>
              <a:t>Welcome to our presentation. In the presentation, we are going to discuss Neural Network Models for Object Recognition.</a:t>
            </a:r>
            <a:endParaRPr lang="en-AE"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19457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spcAft>
                <a:spcPts val="800"/>
              </a:spcAft>
            </a:pPr>
            <a:r>
              <a:rPr lang="en-US" sz="1800" dirty="0">
                <a:effectLst/>
                <a:latin typeface="Arial" panose="020B0604020202020204" pitchFamily="34" charset="0"/>
                <a:ea typeface="Calibri" panose="020F0502020204030204" pitchFamily="34" charset="0"/>
              </a:rPr>
              <a:t>There are two types of Artificial Neural Networks. Feedforward ANN and feedback ANN. Feed-forward ANN only transfers the information into nodes and passes it as the output. Unlike feed-forward ANN, feedback ANN allows feedback from the output back to the initial nodes (Ali, 2019). Feedforward ANN, only processes in one direction. And it is the simplest form of neural network. </a:t>
            </a:r>
          </a:p>
          <a:p>
            <a:pPr algn="just">
              <a:lnSpc>
                <a:spcPct val="200000"/>
              </a:lnSpc>
              <a:spcAft>
                <a:spcPts val="800"/>
              </a:spcAft>
            </a:pPr>
            <a:endParaRPr lang="en-AE" sz="1800" dirty="0">
              <a:effectLst/>
              <a:latin typeface="Calibri" panose="020F0502020204030204" pitchFamily="34" charset="0"/>
              <a:ea typeface="Calibri" panose="020F0502020204030204" pitchFamily="34" charset="0"/>
            </a:endParaRPr>
          </a:p>
          <a:p>
            <a:pPr algn="just">
              <a:lnSpc>
                <a:spcPct val="200000"/>
              </a:lnSpc>
              <a:spcAft>
                <a:spcPts val="800"/>
              </a:spcAft>
            </a:pPr>
            <a:r>
              <a:rPr lang="en-US" sz="1800" dirty="0">
                <a:effectLst/>
                <a:latin typeface="Arial" panose="020B0604020202020204" pitchFamily="34" charset="0"/>
                <a:ea typeface="Calibri" panose="020F0502020204030204" pitchFamily="34" charset="0"/>
              </a:rPr>
              <a:t>Now my fellow student Bharadwaj will explain how a neural network is implemented.</a:t>
            </a:r>
            <a:endParaRPr lang="en-AE"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953354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Thank you, Indra. I will take it from here now. CIFAR 10 is a dataset that primarily consists of images of 10 different categories/classes that are used in building machine learning models. There are classes like airplanes, horses, cats, deer, and so on. The dataset comprises of 60,000 images using which we performed machine learning techniques like ANN, and CNN, respectively. Further in this presentation, we shall see how we have used the data to train, validate and test the data on ANN and CNN.</a:t>
            </a:r>
            <a:endParaRPr lang="en-US" dirty="0"/>
          </a:p>
        </p:txBody>
      </p:sp>
    </p:spTree>
    <p:extLst>
      <p:ext uri="{BB962C8B-B14F-4D97-AF65-F5344CB8AC3E}">
        <p14:creationId xmlns:p14="http://schemas.microsoft.com/office/powerpoint/2010/main" val="741139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The first and foremost step is to import all the required python libraries and the CIFAR 10 dataset into our python Integrated Development Environment (IDE). The image shows the same. The predominant library among all is </a:t>
            </a:r>
            <a:r>
              <a:rPr lang="en-US" sz="1800" b="0" i="0" u="none" strike="noStrike" dirty="0" err="1">
                <a:solidFill>
                  <a:srgbClr val="000000"/>
                </a:solidFill>
                <a:effectLst/>
                <a:latin typeface="Calibri" panose="020F0502020204030204" pitchFamily="34" charset="0"/>
              </a:rPr>
              <a:t>Keras</a:t>
            </a:r>
            <a:r>
              <a:rPr lang="en-US" sz="1800" b="0" i="0" u="none" strike="noStrike" dirty="0">
                <a:solidFill>
                  <a:srgbClr val="000000"/>
                </a:solidFill>
                <a:effectLst/>
                <a:latin typeface="Calibri" panose="020F0502020204030204" pitchFamily="34" charset="0"/>
              </a:rPr>
              <a:t> and its subclasses. Once we have imported all the requirements, we move on to the next step, which is, data preprocessing.</a:t>
            </a:r>
            <a:endParaRPr lang="en-US" dirty="0"/>
          </a:p>
        </p:txBody>
      </p:sp>
    </p:spTree>
    <p:extLst>
      <p:ext uri="{BB962C8B-B14F-4D97-AF65-F5344CB8AC3E}">
        <p14:creationId xmlns:p14="http://schemas.microsoft.com/office/powerpoint/2010/main" val="2422656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After loading the dataset, we begin the data preprocessing step, firstly, by splitting the dataset into train and test sets, respectively.  From the image, The shape of the train set implies that the training set has 50,000 images of 32 height by 32 width with a 3-color scheme. The target variable y has 50,000 records containing the names of the classes. The test samples are shown as 10,000 which will be used for testing our neural network model.</a:t>
            </a:r>
            <a:endParaRPr lang="en-US" dirty="0"/>
          </a:p>
        </p:txBody>
      </p:sp>
    </p:spTree>
    <p:extLst>
      <p:ext uri="{BB962C8B-B14F-4D97-AF65-F5344CB8AC3E}">
        <p14:creationId xmlns:p14="http://schemas.microsoft.com/office/powerpoint/2010/main" val="3966526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Furthermore, we check the distribution of each class in both train and test sets so as to avoid any imbalances in the classes. We can deduce by the graph that there is an equal amount of data in the train and test sets for all the 10 classes. In the coming slides, we are going to perform more data preprocessing tasks and eventually get to the model building.</a:t>
            </a:r>
            <a:endParaRPr lang="en-US" dirty="0"/>
          </a:p>
        </p:txBody>
      </p:sp>
    </p:spTree>
    <p:extLst>
      <p:ext uri="{BB962C8B-B14F-4D97-AF65-F5344CB8AC3E}">
        <p14:creationId xmlns:p14="http://schemas.microsoft.com/office/powerpoint/2010/main" val="42350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next step in our process is to normalize the data and start building the neural net. The purpose of normalization is to ensure similarity of data across all records.  This is done by converting the train and test samples into float data types and then dividing by 255 (owing to the grayscale 0-255) to make the model building even simpler. The target variable is also converted into a vector for both train and test samples. This process is called one hot encoding.</a:t>
            </a:r>
            <a:endParaRPr lang="en-US" dirty="0"/>
          </a:p>
        </p:txBody>
      </p:sp>
    </p:spTree>
    <p:extLst>
      <p:ext uri="{BB962C8B-B14F-4D97-AF65-F5344CB8AC3E}">
        <p14:creationId xmlns:p14="http://schemas.microsoft.com/office/powerpoint/2010/main" val="3266059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Calibri" panose="020F0502020204030204" pitchFamily="34" charset="0"/>
              </a:rPr>
              <a:t>We now start building the neural net. Our neural network consists of 9 layers out of which 2 are convolution layers, 2 are pooling layers, one flattening layer and 4 dense layers, thereby completing the neural network.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Calibri" panose="020F0502020204030204" pitchFamily="34" charset="0"/>
              </a:rPr>
              <a:t>A convolution layer is the building block of a neural network. It contains a set of filters and parameters that are to be learned to gauge the neural network’s performance. These filters are smaller in size than the image, which convolves with the image and produces an activation map. Then by iteration of the parameters, the activation map gets precise.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Calibri" panose="020F0502020204030204" pitchFamily="34" charset="0"/>
              </a:rPr>
              <a:t>A max-pooling layer is similar to a convolution layer; instead, the layer does not do a product between the image and the filter used but determines the maximum value in the region overlapped by the kernel on the image (Patel, 2019). The layer then strides across the whole image by doing so and generates an activation map. This layer helps in reducing overfitting of the data.</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Calibri" panose="020F0502020204030204" pitchFamily="34" charset="0"/>
              </a:rPr>
              <a:t>After obtaining the pooled layer, we then flatten the activation map by passing it through the flatten layer of the network. The flatten layer converts the feature map, which is basically a matrix into a vector. This ensures faster processing of the data. ( SuperDataScience, 2018).</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Calibri" panose="020F0502020204030204" pitchFamily="34" charset="0"/>
              </a:rPr>
              <a:t>Finally, we pass out outputs from all previous layers to the dense layers, which are used to classify the outputs from previous layers. It uses a nonlinear function called the activation function and classifies the output. The result of the dense layer is generally considered as the final output of the neural network (</a:t>
            </a:r>
            <a:r>
              <a:rPr lang="en-US" sz="1800" b="0" i="0" u="none" strike="noStrike" dirty="0" err="1">
                <a:solidFill>
                  <a:srgbClr val="000000"/>
                </a:solidFill>
                <a:effectLst/>
                <a:latin typeface="Calibri" panose="020F0502020204030204" pitchFamily="34" charset="0"/>
              </a:rPr>
              <a:t>Dumane</a:t>
            </a:r>
            <a:r>
              <a:rPr lang="en-US" sz="1800" b="0" i="0" u="none" strike="noStrike" dirty="0">
                <a:solidFill>
                  <a:srgbClr val="000000"/>
                </a:solidFill>
                <a:effectLst/>
                <a:latin typeface="Calibri" panose="020F0502020204030204" pitchFamily="34" charset="0"/>
              </a:rPr>
              <a:t>, 2020).</a:t>
            </a:r>
            <a:endParaRPr lang="en-US" b="0" dirty="0">
              <a:effectLst/>
            </a:endParaRPr>
          </a:p>
        </p:txBody>
      </p:sp>
    </p:spTree>
    <p:extLst>
      <p:ext uri="{BB962C8B-B14F-4D97-AF65-F5344CB8AC3E}">
        <p14:creationId xmlns:p14="http://schemas.microsoft.com/office/powerpoint/2010/main" val="1143063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building the neural network, we can look at the same by using the summary command. This is how the summary of the neural network looks like. It gives us brisk information about the layers used, the number of trainable and non trainable parameters.</a:t>
            </a:r>
          </a:p>
        </p:txBody>
      </p:sp>
    </p:spTree>
    <p:extLst>
      <p:ext uri="{BB962C8B-B14F-4D97-AF65-F5344CB8AC3E}">
        <p14:creationId xmlns:p14="http://schemas.microsoft.com/office/powerpoint/2010/main" val="1338592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After building the neural net, we move on to compile the neural network using certain input parameters. Optimizers are algorithms used to monitor the network's weights and other parameters to reduce the loss incurred in the model (Kumar, 2020). Once the required parameters are set, we move on to training the neural net with those input parameters and of course, our data.</a:t>
            </a:r>
            <a:endParaRPr lang="en-US" dirty="0"/>
          </a:p>
        </p:txBody>
      </p:sp>
    </p:spTree>
    <p:extLst>
      <p:ext uri="{BB962C8B-B14F-4D97-AF65-F5344CB8AC3E}">
        <p14:creationId xmlns:p14="http://schemas.microsoft.com/office/powerpoint/2010/main" val="2701902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We now train our neural network using the training set of the CIFAR10 data and observe how it does. model.fit is the command generally used to train any neural network with the input parameters as shown in the image.</a:t>
            </a:r>
            <a:endParaRPr lang="en-US" dirty="0"/>
          </a:p>
        </p:txBody>
      </p:sp>
    </p:spTree>
    <p:extLst>
      <p:ext uri="{BB962C8B-B14F-4D97-AF65-F5344CB8AC3E}">
        <p14:creationId xmlns:p14="http://schemas.microsoft.com/office/powerpoint/2010/main" val="1603646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spcAft>
                <a:spcPts val="800"/>
              </a:spcAft>
            </a:pPr>
            <a:r>
              <a:rPr lang="en-US" sz="1800" dirty="0">
                <a:effectLst/>
                <a:latin typeface="Arial" panose="020B0604020202020204" pitchFamily="34" charset="0"/>
                <a:ea typeface="Calibri" panose="020F0502020204030204" pitchFamily="34" charset="0"/>
              </a:rPr>
              <a:t>Object recognition has already been a research topic for years. Object recognition or object detection is part of the research in computer vision, deep learning area, or in artificial intelligence (Deng et al, 2020). There is multiples method used for object recognition, one of them is Artificial Neural Networks (ANN). ANN imitates the neuron system in the human brain, which is connected to around 86 million neuron networks in the human brain (</a:t>
            </a:r>
            <a:r>
              <a:rPr lang="en-US" sz="1800" dirty="0" err="1">
                <a:effectLst/>
                <a:latin typeface="Arial" panose="020B0604020202020204" pitchFamily="34" charset="0"/>
                <a:ea typeface="Calibri" panose="020F0502020204030204" pitchFamily="34" charset="0"/>
              </a:rPr>
              <a:t>Herculano-Houzel</a:t>
            </a:r>
            <a:r>
              <a:rPr lang="en-US" sz="1800" dirty="0">
                <a:effectLst/>
                <a:latin typeface="Arial" panose="020B0604020202020204" pitchFamily="34" charset="0"/>
                <a:ea typeface="Calibri" panose="020F0502020204030204" pitchFamily="34" charset="0"/>
              </a:rPr>
              <a:t>, 2012). Similar to the human brain, each node is connected with the other node, then the activation function calculates the probability based on the weight and input value to find the closest decision (</a:t>
            </a:r>
            <a:r>
              <a:rPr lang="en-US" sz="1800" dirty="0" err="1">
                <a:effectLst/>
                <a:latin typeface="Arial" panose="020B0604020202020204" pitchFamily="34" charset="0"/>
                <a:ea typeface="Calibri" panose="020F0502020204030204" pitchFamily="34" charset="0"/>
              </a:rPr>
              <a:t>Géron</a:t>
            </a:r>
            <a:r>
              <a:rPr lang="en-US" sz="1800" dirty="0">
                <a:effectLst/>
                <a:latin typeface="Arial" panose="020B0604020202020204" pitchFamily="34" charset="0"/>
                <a:ea typeface="Calibri" panose="020F0502020204030204" pitchFamily="34" charset="0"/>
              </a:rPr>
              <a:t>, 2019).</a:t>
            </a:r>
            <a:endParaRPr lang="en-AE"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686636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This is how the neural network performs on the training set of the CIFAR10 data. The model's accuracy gradually increases while the loss gradually decreases. The key thing in the compilation is the </a:t>
            </a:r>
            <a:r>
              <a:rPr lang="en-US" sz="1800" b="0" i="0" u="none" strike="noStrike" dirty="0" err="1">
                <a:solidFill>
                  <a:srgbClr val="000000"/>
                </a:solidFill>
                <a:effectLst/>
                <a:latin typeface="Calibri" panose="020F0502020204030204" pitchFamily="34" charset="0"/>
              </a:rPr>
              <a:t>val_accuracy</a:t>
            </a:r>
            <a:r>
              <a:rPr lang="en-US" sz="1800" b="0" i="0" u="none" strike="noStrike" dirty="0">
                <a:solidFill>
                  <a:srgbClr val="000000"/>
                </a:solidFill>
                <a:effectLst/>
                <a:latin typeface="Calibri" panose="020F0502020204030204" pitchFamily="34" charset="0"/>
              </a:rPr>
              <a:t> parameter which is about 0.6799 ~ 68% when rounded off.</a:t>
            </a:r>
            <a:endParaRPr lang="en-US" dirty="0"/>
          </a:p>
        </p:txBody>
      </p:sp>
    </p:spTree>
    <p:extLst>
      <p:ext uri="{BB962C8B-B14F-4D97-AF65-F5344CB8AC3E}">
        <p14:creationId xmlns:p14="http://schemas.microsoft.com/office/powerpoint/2010/main" val="3401546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graphs show how has the model progressed over each iteration. The left graph is the model’s accuracy. With each increasing iteration, the training accuracy ( blue line) has steadily risen. The validation accuracy has however peaked after the 5th epoch, which is about 68%, as seen earlier. The test scores are also like the validation accuracy which, in our case, is good. The loss graph shows how the loss has decreased with each iteration. The validation loss has not been consistent, but a decreasing trend could be observed. This happened because we had limited the number of iterations for reasons like avoiding overfitting, saving time, etc. </a:t>
            </a:r>
            <a:endParaRPr lang="en-US" dirty="0"/>
          </a:p>
        </p:txBody>
      </p:sp>
    </p:spTree>
    <p:extLst>
      <p:ext uri="{BB962C8B-B14F-4D97-AF65-F5344CB8AC3E}">
        <p14:creationId xmlns:p14="http://schemas.microsoft.com/office/powerpoint/2010/main" val="3648467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This is how we generate the metrics for each class in the CIFAR10 data. The classification_report command is used to generate it. It gives metrics that are calculated using the confusion matrix like precision, recall, etc.  Without the hassle of calculation as the matrix would be of 10x10 size. By observing the table, class 1 has the highest scores of all. </a:t>
            </a:r>
            <a:endParaRPr lang="en-US" dirty="0"/>
          </a:p>
        </p:txBody>
      </p:sp>
    </p:spTree>
    <p:extLst>
      <p:ext uri="{BB962C8B-B14F-4D97-AF65-F5344CB8AC3E}">
        <p14:creationId xmlns:p14="http://schemas.microsoft.com/office/powerpoint/2010/main" val="3829797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We have verified whether our model has made correct predictions for the testing data or not These images here show the greatest number of correct predictions (6/10) like the cat, frog, the airplane and the ship. The subsequent slides show the wrong and extremely wrong predictions made by the neural net. </a:t>
            </a:r>
            <a:endParaRPr lang="en-US" dirty="0"/>
          </a:p>
        </p:txBody>
      </p:sp>
    </p:spTree>
    <p:extLst>
      <p:ext uri="{BB962C8B-B14F-4D97-AF65-F5344CB8AC3E}">
        <p14:creationId xmlns:p14="http://schemas.microsoft.com/office/powerpoint/2010/main" val="784828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This slide highlights the wrong predictions made by the neural net. In these predictions, the model was able to recognize the image partially but, in the end, the classification was made wrongly. For instance, the horse-cat classification, the model recognized that the image had 4 legs, just like horses and cats do, but made the wrong prediction as a cat where in the true image was of a horse. The next slides highlights the most wrong predictions made by the neural net.</a:t>
            </a:r>
            <a:endParaRPr lang="en-US" dirty="0"/>
          </a:p>
        </p:txBody>
      </p:sp>
    </p:spTree>
    <p:extLst>
      <p:ext uri="{BB962C8B-B14F-4D97-AF65-F5344CB8AC3E}">
        <p14:creationId xmlns:p14="http://schemas.microsoft.com/office/powerpoint/2010/main" val="1421995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This is where the neural net has failed to recognize an image correctly and classify it. This could have happened because the number of layers in our network were less which gives no room for the model to analyze all images correctly, train the model on the data and classify the images. Also, poor labelling of input images must have impacted the model's prediction capability (</a:t>
            </a:r>
            <a:r>
              <a:rPr lang="en-US" sz="1800" b="0" i="0" u="none" strike="noStrike" dirty="0" err="1">
                <a:solidFill>
                  <a:srgbClr val="000000"/>
                </a:solidFill>
                <a:effectLst/>
                <a:latin typeface="Calibri" panose="020F0502020204030204" pitchFamily="34" charset="0"/>
              </a:rPr>
              <a:t>franky</a:t>
            </a:r>
            <a:r>
              <a:rPr lang="en-US" sz="1800" b="0" i="0" u="none" strike="noStrike" dirty="0">
                <a:solidFill>
                  <a:srgbClr val="000000"/>
                </a:solidFill>
                <a:effectLst/>
                <a:latin typeface="Calibri" panose="020F0502020204030204" pitchFamily="34" charset="0"/>
              </a:rPr>
              <a:t>, 2021).</a:t>
            </a:r>
            <a:endParaRPr lang="en-US" dirty="0"/>
          </a:p>
        </p:txBody>
      </p:sp>
    </p:spTree>
    <p:extLst>
      <p:ext uri="{BB962C8B-B14F-4D97-AF65-F5344CB8AC3E}">
        <p14:creationId xmlns:p14="http://schemas.microsoft.com/office/powerpoint/2010/main" val="2596860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4117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1036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57335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1396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spcAft>
                <a:spcPts val="800"/>
              </a:spcAft>
            </a:pPr>
            <a:r>
              <a:rPr lang="en-US" sz="1800" dirty="0">
                <a:effectLst/>
                <a:latin typeface="Arial" panose="020B0604020202020204" pitchFamily="34" charset="0"/>
                <a:ea typeface="Calibri" panose="020F0502020204030204" pitchFamily="34" charset="0"/>
              </a:rPr>
              <a:t>The presentation will discuss how machine learning can identify the object. The method selected in this presentation is using Artificial Neural Networks (ANN). Artificial neural networks are divided into three main parts, input layer, multiple hidden layers, and output layers (</a:t>
            </a:r>
            <a:r>
              <a:rPr lang="en-US" sz="1800" dirty="0" err="1">
                <a:effectLst/>
                <a:latin typeface="Arial" panose="020B0604020202020204" pitchFamily="34" charset="0"/>
                <a:ea typeface="Calibri" panose="020F0502020204030204" pitchFamily="34" charset="0"/>
              </a:rPr>
              <a:t>Dertat</a:t>
            </a:r>
            <a:r>
              <a:rPr lang="en-US" sz="1800" dirty="0">
                <a:effectLst/>
                <a:latin typeface="Arial" panose="020B0604020202020204" pitchFamily="34" charset="0"/>
                <a:ea typeface="Calibri" panose="020F0502020204030204" pitchFamily="34" charset="0"/>
              </a:rPr>
              <a:t>, 2017). Input layer act as the recipient of the object and it has value. Hidden layer act as the activation function to calculate based on the input value multiplied by the weight of each node. The output layer is the layer where it has the value resulting from the activation function. </a:t>
            </a:r>
          </a:p>
          <a:p>
            <a:pPr algn="just">
              <a:lnSpc>
                <a:spcPct val="200000"/>
              </a:lnSpc>
              <a:spcAft>
                <a:spcPts val="800"/>
              </a:spcAft>
            </a:pPr>
            <a:endParaRPr lang="en-AE" sz="1800" dirty="0">
              <a:effectLst/>
              <a:latin typeface="Calibri" panose="020F0502020204030204" pitchFamily="34" charset="0"/>
              <a:ea typeface="Calibri" panose="020F0502020204030204" pitchFamily="34" charset="0"/>
            </a:endParaRPr>
          </a:p>
          <a:p>
            <a:pPr algn="just">
              <a:lnSpc>
                <a:spcPct val="200000"/>
              </a:lnSpc>
              <a:spcAft>
                <a:spcPts val="800"/>
              </a:spcAft>
            </a:pPr>
            <a:r>
              <a:rPr lang="en-US" sz="1800" dirty="0">
                <a:effectLst/>
                <a:latin typeface="Arial" panose="020B0604020202020204" pitchFamily="34" charset="0"/>
                <a:ea typeface="Calibri" panose="020F0502020204030204" pitchFamily="34" charset="0"/>
              </a:rPr>
              <a:t>The presentation will explain in detail what is ANN and how it works on object recognition. The experiment is using CIFAR-10 data, a collection of 60,000 images with the size of 32x32 classified into 10 classifications, where each has 6,000 images (</a:t>
            </a:r>
            <a:r>
              <a:rPr lang="en-US" sz="1800" dirty="0" err="1">
                <a:effectLst/>
                <a:latin typeface="Arial" panose="020B0604020202020204" pitchFamily="34" charset="0"/>
                <a:ea typeface="Calibri" panose="020F0502020204030204" pitchFamily="34" charset="0"/>
              </a:rPr>
              <a:t>Krizhevsky</a:t>
            </a:r>
            <a:r>
              <a:rPr lang="en-US" sz="1800" dirty="0">
                <a:effectLst/>
                <a:latin typeface="Arial" panose="020B0604020202020204" pitchFamily="34" charset="0"/>
                <a:ea typeface="Calibri" panose="020F0502020204030204" pitchFamily="34" charset="0"/>
              </a:rPr>
              <a:t>, 2017). The </a:t>
            </a:r>
            <a:r>
              <a:rPr lang="en-US" sz="1800" dirty="0" err="1">
                <a:effectLst/>
                <a:latin typeface="Arial" panose="020B0604020202020204" pitchFamily="34" charset="0"/>
                <a:ea typeface="Calibri" panose="020F0502020204030204" pitchFamily="34" charset="0"/>
              </a:rPr>
              <a:t>Keras</a:t>
            </a:r>
            <a:r>
              <a:rPr lang="en-US" sz="1800" dirty="0">
                <a:effectLst/>
                <a:latin typeface="Arial" panose="020B0604020202020204" pitchFamily="34" charset="0"/>
                <a:ea typeface="Calibri" panose="020F0502020204030204" pitchFamily="34" charset="0"/>
              </a:rPr>
              <a:t> library has its own library to load the dataset of CIFAR-10 directly. The dataset is divided into train data and test data. Train data will consist of 50,000 images, and test data will consist of 10,000 images. Train results will be evaluated against the test data, to get the accuracy of the model.</a:t>
            </a:r>
            <a:endParaRPr lang="en-AE"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043380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2685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spcAft>
                <a:spcPts val="800"/>
              </a:spcAft>
            </a:pPr>
            <a:r>
              <a:rPr lang="en-US" sz="1800" dirty="0">
                <a:effectLst/>
                <a:latin typeface="Arial" panose="020B0604020202020204" pitchFamily="34" charset="0"/>
                <a:ea typeface="Calibri" panose="020F0502020204030204" pitchFamily="34" charset="0"/>
              </a:rPr>
              <a:t>Before we explain the ANN, first we will discuss how the neuron works. Neurons consist of dendrites, cell nuclei, body cells, axons, and synapses. In the image, the orange part near the cell nucleus is the body cell. The input signal is received by the dendrites. Dendrites may receive the input signal from the previous neuron system. Body cells will process all input information and transfer it thru the axon. The synapse is the link between one neuron to another neuron. In the synapse, the processing output will be transferred as the result. As explained earlier, the neuron systems in the human brain comprise 86 millions neuron. The beauty of the human brain, in these large numbers of neuron networks, the information can be processed and transferred in a very short time (</a:t>
            </a:r>
            <a:r>
              <a:rPr lang="en-US" sz="1800" dirty="0" err="1">
                <a:effectLst/>
                <a:latin typeface="Arial" panose="020B0604020202020204" pitchFamily="34" charset="0"/>
                <a:ea typeface="Calibri" panose="020F0502020204030204" pitchFamily="34" charset="0"/>
              </a:rPr>
              <a:t>Herculano-Houzel</a:t>
            </a:r>
            <a:r>
              <a:rPr lang="en-US" sz="1800" dirty="0">
                <a:effectLst/>
                <a:latin typeface="Arial" panose="020B0604020202020204" pitchFamily="34" charset="0"/>
                <a:ea typeface="Calibri" panose="020F0502020204030204" pitchFamily="34" charset="0"/>
              </a:rPr>
              <a:t>, 2012).</a:t>
            </a:r>
            <a:endParaRPr lang="en-AE"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333205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spcAft>
                <a:spcPts val="800"/>
              </a:spcAft>
            </a:pPr>
            <a:r>
              <a:rPr lang="en-US" sz="1800" dirty="0">
                <a:effectLst/>
                <a:latin typeface="Arial" panose="020B0604020202020204" pitchFamily="34" charset="0"/>
                <a:ea typeface="Calibri" panose="020F0502020204030204" pitchFamily="34" charset="0"/>
              </a:rPr>
              <a:t>Imitating the neuron systems in the human brain, researchers found a method called Artificial Neural Networks. How it works is very similar to what the human brain does. Input information received by the nodes. The input is transferred into one or multiple hidden layers. As seen in the image, three inputs passed into the nodes and transferred into four nodes in the hidden layer. Each node has weight and is calculated in the activation function.  The activation function is the sum of the multiplication of the input value, multiply by the weight plus the bias.</a:t>
            </a:r>
            <a:endParaRPr lang="en-AE"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604032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activation function for a single node can be represented in a linear equation:</a:t>
                </a:r>
                <a:endParaRPr lang="en-A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𝑦</m:t>
                    </m:r>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𝑓</m:t>
                    </m:r>
                    <m:d>
                      <m:dPr>
                        <m:ctrlPr>
                          <a:rPr lang="en-AE" sz="1200" i="1" kern="1200">
                            <a:solidFill>
                              <a:schemeClr val="tx1"/>
                            </a:solidFill>
                            <a:effectLst/>
                            <a:latin typeface="+mn-lt"/>
                            <a:ea typeface="+mn-ea"/>
                            <a:cs typeface="+mn-cs"/>
                          </a:rPr>
                        </m:ctrlPr>
                      </m:dPr>
                      <m:e>
                        <m:r>
                          <a:rPr lang="en-US" sz="1200" i="1" kern="1200">
                            <a:solidFill>
                              <a:schemeClr val="tx1"/>
                            </a:solidFill>
                            <a:effectLst/>
                            <a:latin typeface="+mn-lt"/>
                            <a:ea typeface="+mn-ea"/>
                            <a:cs typeface="+mn-cs"/>
                          </a:rPr>
                          <m:t>𝑥</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𝑤</m:t>
                        </m:r>
                      </m:e>
                    </m:d>
                    <m:r>
                      <a:rPr lang="en-US" sz="1200" i="1" kern="1200">
                        <a:solidFill>
                          <a:schemeClr val="tx1"/>
                        </a:solidFill>
                        <a:effectLst/>
                        <a:latin typeface="+mn-lt"/>
                        <a:ea typeface="+mn-ea"/>
                        <a:cs typeface="+mn-cs"/>
                      </a:rPr>
                      <m:t>=</m:t>
                    </m:r>
                    <m:d>
                      <m:dPr>
                        <m:ctrlPr>
                          <a:rPr lang="en-AE" sz="1200" i="1" kern="1200">
                            <a:solidFill>
                              <a:schemeClr val="tx1"/>
                            </a:solidFill>
                            <a:effectLst/>
                            <a:latin typeface="+mn-lt"/>
                            <a:ea typeface="+mn-ea"/>
                            <a:cs typeface="+mn-cs"/>
                          </a:rPr>
                        </m:ctrlPr>
                      </m:dPr>
                      <m:e>
                        <m:r>
                          <a:rPr lang="en-US" sz="1200" i="1" kern="1200">
                            <a:solidFill>
                              <a:schemeClr val="tx1"/>
                            </a:solidFill>
                            <a:effectLst/>
                            <a:latin typeface="+mn-lt"/>
                            <a:ea typeface="+mn-ea"/>
                            <a:cs typeface="+mn-cs"/>
                          </a:rPr>
                          <m:t>𝑥</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𝑤</m:t>
                        </m:r>
                      </m:e>
                    </m:d>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𝑏</m:t>
                    </m:r>
                  </m:oMath>
                </a14:m>
                <a:r>
                  <a:rPr lang="en-US" sz="1200" kern="1200" dirty="0">
                    <a:solidFill>
                      <a:schemeClr val="tx1"/>
                    </a:solidFill>
                    <a:effectLst/>
                    <a:latin typeface="+mn-lt"/>
                    <a:ea typeface="+mn-ea"/>
                    <a:cs typeface="+mn-cs"/>
                  </a:rPr>
                  <a:t> </a:t>
                </a:r>
                <a:endParaRPr lang="en-A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where </a:t>
                </a:r>
                <a14:m>
                  <m:oMath xmlns:m="http://schemas.openxmlformats.org/officeDocument/2006/math">
                    <m:r>
                      <a:rPr lang="en-US" sz="1200" i="1" kern="1200">
                        <a:solidFill>
                          <a:schemeClr val="tx1"/>
                        </a:solidFill>
                        <a:effectLst/>
                        <a:latin typeface="+mn-lt"/>
                        <a:ea typeface="+mn-ea"/>
                        <a:cs typeface="+mn-cs"/>
                      </a:rPr>
                      <m:t>𝑥</m:t>
                    </m:r>
                  </m:oMath>
                </a14:m>
                <a:r>
                  <a:rPr lang="en-US" sz="1200" kern="1200" dirty="0">
                    <a:solidFill>
                      <a:schemeClr val="tx1"/>
                    </a:solidFill>
                    <a:effectLst/>
                    <a:latin typeface="+mn-lt"/>
                    <a:ea typeface="+mn-ea"/>
                    <a:cs typeface="+mn-cs"/>
                  </a:rPr>
                  <a:t> is the input, </a:t>
                </a:r>
                <a14:m>
                  <m:oMath xmlns:m="http://schemas.openxmlformats.org/officeDocument/2006/math">
                    <m:r>
                      <a:rPr lang="en-US" sz="1200" i="1" kern="1200">
                        <a:solidFill>
                          <a:schemeClr val="tx1"/>
                        </a:solidFill>
                        <a:effectLst/>
                        <a:latin typeface="+mn-lt"/>
                        <a:ea typeface="+mn-ea"/>
                        <a:cs typeface="+mn-cs"/>
                      </a:rPr>
                      <m:t>𝑤</m:t>
                    </m:r>
                    <m:r>
                      <a:rPr lang="en-US" sz="1200" i="1" kern="1200">
                        <a:solidFill>
                          <a:schemeClr val="tx1"/>
                        </a:solidFill>
                        <a:effectLst/>
                        <a:latin typeface="+mn-lt"/>
                        <a:ea typeface="+mn-ea"/>
                        <a:cs typeface="+mn-cs"/>
                      </a:rPr>
                      <m:t> </m:t>
                    </m:r>
                  </m:oMath>
                </a14:m>
                <a:r>
                  <a:rPr lang="en-US" sz="1200" kern="1200" dirty="0">
                    <a:solidFill>
                      <a:schemeClr val="tx1"/>
                    </a:solidFill>
                    <a:effectLst/>
                    <a:latin typeface="+mn-lt"/>
                    <a:ea typeface="+mn-ea"/>
                    <a:cs typeface="+mn-cs"/>
                  </a:rPr>
                  <a:t>is the weight, while </a:t>
                </a:r>
                <a14:m>
                  <m:oMath xmlns:m="http://schemas.openxmlformats.org/officeDocument/2006/math">
                    <m:r>
                      <a:rPr lang="en-US" sz="1200" i="1" kern="1200">
                        <a:solidFill>
                          <a:schemeClr val="tx1"/>
                        </a:solidFill>
                        <a:effectLst/>
                        <a:latin typeface="+mn-lt"/>
                        <a:ea typeface="+mn-ea"/>
                        <a:cs typeface="+mn-cs"/>
                      </a:rPr>
                      <m:t>𝑏</m:t>
                    </m:r>
                    <m:r>
                      <a:rPr lang="en-US" sz="1200" i="1" kern="1200">
                        <a:solidFill>
                          <a:schemeClr val="tx1"/>
                        </a:solidFill>
                        <a:effectLst/>
                        <a:latin typeface="+mn-lt"/>
                        <a:ea typeface="+mn-ea"/>
                        <a:cs typeface="+mn-cs"/>
                      </a:rPr>
                      <m:t> </m:t>
                    </m:r>
                  </m:oMath>
                </a14:m>
                <a:r>
                  <a:rPr lang="en-US" sz="1200" kern="1200" dirty="0">
                    <a:solidFill>
                      <a:schemeClr val="tx1"/>
                    </a:solidFill>
                    <a:effectLst/>
                    <a:latin typeface="+mn-lt"/>
                    <a:ea typeface="+mn-ea"/>
                    <a:cs typeface="+mn-cs"/>
                  </a:rPr>
                  <a:t>is the bias, and </a:t>
                </a:r>
                <a14:m>
                  <m:oMath xmlns:m="http://schemas.openxmlformats.org/officeDocument/2006/math">
                    <m:r>
                      <a:rPr lang="en-US" sz="1200" i="1" kern="1200">
                        <a:solidFill>
                          <a:schemeClr val="tx1"/>
                        </a:solidFill>
                        <a:effectLst/>
                        <a:latin typeface="+mn-lt"/>
                        <a:ea typeface="+mn-ea"/>
                        <a:cs typeface="+mn-cs"/>
                      </a:rPr>
                      <m:t>𝑦</m:t>
                    </m:r>
                  </m:oMath>
                </a14:m>
                <a:r>
                  <a:rPr lang="en-US" sz="1200" kern="1200" dirty="0">
                    <a:solidFill>
                      <a:schemeClr val="tx1"/>
                    </a:solidFill>
                    <a:effectLst/>
                    <a:latin typeface="+mn-lt"/>
                    <a:ea typeface="+mn-ea"/>
                    <a:cs typeface="+mn-cs"/>
                  </a:rPr>
                  <a:t> is the output (Nadeem, 2022). </a:t>
                </a:r>
                <a:endParaRPr lang="en-A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activation function for a single node can be represented in a linear equation, </a:t>
                </a:r>
                <a:r>
                  <a:rPr lang="en-US" sz="1200" b="0" i="0">
                    <a:solidFill>
                      <a:schemeClr val="tx2"/>
                    </a:solidFill>
                    <a:latin typeface="Cambria Math" panose="02040503050406030204" pitchFamily="18" charset="0"/>
                    <a:ea typeface="Lato" panose="020F0502020204030203" pitchFamily="34" charset="0"/>
                    <a:cs typeface="Lato" panose="020F0502020204030203" pitchFamily="34" charset="0"/>
                  </a:rPr>
                  <a:t>y= f(</a:t>
                </a:r>
                <a:r>
                  <a:rPr lang="en-US" sz="1200" i="0">
                    <a:solidFill>
                      <a:schemeClr val="tx2"/>
                    </a:solidFill>
                    <a:latin typeface="Cambria Math" panose="02040503050406030204" pitchFamily="18" charset="0"/>
                    <a:ea typeface="Lato" panose="020F0502020204030203" pitchFamily="34" charset="0"/>
                    <a:cs typeface="Lato" panose="020F0502020204030203" pitchFamily="34" charset="0"/>
                  </a:rPr>
                  <a:t>𝑥</a:t>
                </a:r>
                <a:r>
                  <a:rPr lang="en-US" sz="1200" b="0" i="0">
                    <a:solidFill>
                      <a:schemeClr val="tx2"/>
                    </a:solidFill>
                    <a:latin typeface="Cambria Math" panose="02040503050406030204" pitchFamily="18" charset="0"/>
                    <a:ea typeface="Lato" panose="020F0502020204030203" pitchFamily="34" charset="0"/>
                    <a:cs typeface="Lato" panose="020F0502020204030203" pitchFamily="34" charset="0"/>
                  </a:rPr>
                  <a:t>,</a:t>
                </a:r>
                <a:r>
                  <a:rPr lang="en-US" sz="1200" i="0">
                    <a:solidFill>
                      <a:schemeClr val="tx2"/>
                    </a:solidFill>
                    <a:latin typeface="Cambria Math" panose="02040503050406030204" pitchFamily="18" charset="0"/>
                    <a:ea typeface="Lato" panose="020F0502020204030203" pitchFamily="34" charset="0"/>
                    <a:cs typeface="Lato" panose="020F0502020204030203" pitchFamily="34" charset="0"/>
                  </a:rPr>
                  <a:t>𝑤)=</a:t>
                </a:r>
                <a:r>
                  <a:rPr lang="en-US" sz="1200" b="0" i="0">
                    <a:solidFill>
                      <a:schemeClr val="tx2"/>
                    </a:solidFill>
                    <a:latin typeface="Cambria Math" panose="02040503050406030204" pitchFamily="18" charset="0"/>
                    <a:ea typeface="Lato" panose="020F0502020204030203" pitchFamily="34" charset="0"/>
                    <a:cs typeface="Lato" panose="020F0502020204030203" pitchFamily="34" charset="0"/>
                  </a:rPr>
                  <a:t>(𝑥∗𝑤)+𝑏</a:t>
                </a: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 where </a:t>
                </a:r>
                <a:r>
                  <a:rPr lang="en-US" sz="1200" b="0" i="0" dirty="0">
                    <a:solidFill>
                      <a:schemeClr val="tx2"/>
                    </a:solidFill>
                    <a:latin typeface="Cambria Math" panose="02040503050406030204" pitchFamily="18" charset="0"/>
                    <a:ea typeface="Lato" panose="020F0502020204030203" pitchFamily="34" charset="0"/>
                    <a:cs typeface="Lato" panose="020F0502020204030203" pitchFamily="34" charset="0"/>
                  </a:rPr>
                  <a:t>𝑥</a:t>
                </a: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 is the input, </a:t>
                </a:r>
                <a:r>
                  <a:rPr lang="en-US" sz="1200" b="0" i="0" dirty="0">
                    <a:solidFill>
                      <a:schemeClr val="tx2"/>
                    </a:solidFill>
                    <a:latin typeface="Cambria Math" panose="02040503050406030204" pitchFamily="18" charset="0"/>
                    <a:ea typeface="Lato" panose="020F0502020204030203" pitchFamily="34" charset="0"/>
                    <a:cs typeface="Lato" panose="020F0502020204030203" pitchFamily="34" charset="0"/>
                  </a:rPr>
                  <a:t>𝑤</a:t>
                </a:r>
                <a:r>
                  <a:rPr lang="en-US" sz="1200" i="0" dirty="0">
                    <a:solidFill>
                      <a:schemeClr val="tx2"/>
                    </a:solidFill>
                    <a:latin typeface="Cambria Math" panose="02040503050406030204" pitchFamily="18" charset="0"/>
                    <a:ea typeface="Lato" panose="020F0502020204030203" pitchFamily="34" charset="0"/>
                    <a:cs typeface="Lato" panose="020F0502020204030203" pitchFamily="34" charset="0"/>
                  </a:rPr>
                  <a:t> </a:t>
                </a: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is the weight, while </a:t>
                </a:r>
                <a:r>
                  <a:rPr lang="en-US" sz="1200" b="0" i="0" dirty="0">
                    <a:solidFill>
                      <a:schemeClr val="tx2"/>
                    </a:solidFill>
                    <a:latin typeface="Cambria Math" panose="02040503050406030204" pitchFamily="18" charset="0"/>
                    <a:ea typeface="Lato" panose="020F0502020204030203" pitchFamily="34" charset="0"/>
                    <a:cs typeface="Lato" panose="020F0502020204030203" pitchFamily="34" charset="0"/>
                  </a:rPr>
                  <a:t>𝑏 </a:t>
                </a:r>
                <a:r>
                  <a:rPr lang="en-US" sz="1200" b="0" dirty="0">
                    <a:solidFill>
                      <a:schemeClr val="tx2"/>
                    </a:solidFill>
                    <a:latin typeface="Lato" panose="020F0502020204030203" pitchFamily="34" charset="0"/>
                    <a:ea typeface="Lato" panose="020F0502020204030203" pitchFamily="34" charset="0"/>
                    <a:cs typeface="Lato" panose="020F0502020204030203" pitchFamily="34" charset="0"/>
                  </a:rPr>
                  <a:t>is the bias, and </a:t>
                </a:r>
                <a:r>
                  <a:rPr lang="en-US" sz="1200" i="0">
                    <a:solidFill>
                      <a:schemeClr val="tx2"/>
                    </a:solidFill>
                    <a:latin typeface="Cambria Math" panose="02040503050406030204" pitchFamily="18" charset="0"/>
                    <a:ea typeface="Lato" panose="020F0502020204030203" pitchFamily="34" charset="0"/>
                    <a:cs typeface="Lato" panose="020F0502020204030203" pitchFamily="34" charset="0"/>
                  </a:rPr>
                  <a:t>y</a:t>
                </a:r>
                <a:r>
                  <a:rPr lang="en-US" sz="1200" b="0" dirty="0">
                    <a:solidFill>
                      <a:schemeClr val="tx2"/>
                    </a:solidFill>
                    <a:latin typeface="Lato" panose="020F0502020204030203" pitchFamily="34" charset="0"/>
                    <a:ea typeface="Lato" panose="020F0502020204030203" pitchFamily="34" charset="0"/>
                    <a:cs typeface="Lato" panose="020F0502020204030203" pitchFamily="34" charset="0"/>
                  </a:rPr>
                  <a:t> is the output (Nadeem, 2022). For the multiple nodes, the activation</a:t>
                </a:r>
                <a:r>
                  <a:rPr lang="en-US" sz="1200" b="0" baseline="0" dirty="0">
                    <a:solidFill>
                      <a:schemeClr val="tx2"/>
                    </a:solidFill>
                    <a:latin typeface="Lato" panose="020F0502020204030203" pitchFamily="34" charset="0"/>
                    <a:ea typeface="Lato" panose="020F0502020204030203" pitchFamily="34" charset="0"/>
                    <a:cs typeface="Lato" panose="020F0502020204030203" pitchFamily="34" charset="0"/>
                  </a:rPr>
                  <a:t> function will be the sum of all multiplication of the input nodes multiply by the weight plus the bias. </a:t>
                </a:r>
                <a:endParaRPr lang="en-US" sz="1200" b="0" dirty="0">
                  <a:solidFill>
                    <a:schemeClr val="tx2"/>
                  </a:solidFill>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a:p>
                <a:endParaRPr lang="en-US" dirty="0"/>
              </a:p>
            </p:txBody>
          </p:sp>
        </mc:Fallback>
      </mc:AlternateContent>
    </p:spTree>
    <p:extLst>
      <p:ext uri="{BB962C8B-B14F-4D97-AF65-F5344CB8AC3E}">
        <p14:creationId xmlns:p14="http://schemas.microsoft.com/office/powerpoint/2010/main" val="817018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spcAft>
                <a:spcPts val="800"/>
              </a:spcAft>
            </a:pPr>
            <a:r>
              <a:rPr lang="en-US" sz="1800" dirty="0">
                <a:effectLst/>
                <a:latin typeface="Arial" panose="020B0604020202020204" pitchFamily="34" charset="0"/>
                <a:ea typeface="Calibri" panose="020F0502020204030204" pitchFamily="34" charset="0"/>
              </a:rPr>
              <a:t>The activation function or known as the transfer function is used to process the input signal into the output signal of the node (Sharma, 2022). There are two types of activation functions, they are linear activation functions and non-linear activation functions. A linear function has the linearity of the result depending on the value of the input. It could range from minus infinite to plus infinite. Non-linearity function, easier to adapt with the input condition. The non-linear activation function is divided into the sigmoid function, tanh function, rectified linear unit (</a:t>
            </a:r>
            <a:r>
              <a:rPr lang="en-US" sz="1800" dirty="0" err="1">
                <a:effectLst/>
                <a:latin typeface="Arial" panose="020B0604020202020204" pitchFamily="34" charset="0"/>
                <a:ea typeface="Calibri" panose="020F0502020204030204" pitchFamily="34" charset="0"/>
              </a:rPr>
              <a:t>Relu</a:t>
            </a:r>
            <a:r>
              <a:rPr lang="en-US" sz="1800" dirty="0">
                <a:effectLst/>
                <a:latin typeface="Arial" panose="020B0604020202020204" pitchFamily="34" charset="0"/>
                <a:ea typeface="Calibri" panose="020F0502020204030204" pitchFamily="34" charset="0"/>
              </a:rPr>
              <a:t>), and Leaky </a:t>
            </a:r>
            <a:r>
              <a:rPr lang="en-US" sz="1800" dirty="0" err="1">
                <a:effectLst/>
                <a:latin typeface="Arial" panose="020B0604020202020204" pitchFamily="34" charset="0"/>
                <a:ea typeface="Calibri" panose="020F0502020204030204" pitchFamily="34" charset="0"/>
              </a:rPr>
              <a:t>Relu</a:t>
            </a:r>
            <a:r>
              <a:rPr lang="en-US" sz="1800" dirty="0">
                <a:effectLst/>
                <a:latin typeface="Arial" panose="020B0604020202020204" pitchFamily="34" charset="0"/>
                <a:ea typeface="Calibri" panose="020F0502020204030204" pitchFamily="34" charset="0"/>
              </a:rPr>
              <a:t>.</a:t>
            </a:r>
            <a:endParaRPr lang="en-AE"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809097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spcAft>
                <a:spcPts val="800"/>
              </a:spcAft>
            </a:pPr>
            <a:r>
              <a:rPr lang="en-US" sz="1800" dirty="0">
                <a:effectLst/>
                <a:latin typeface="Arial" panose="020B0604020202020204" pitchFamily="34" charset="0"/>
                <a:ea typeface="Calibri" panose="020F0502020204030204" pitchFamily="34" charset="0"/>
              </a:rPr>
              <a:t>As already mentioned earlier, the non-Linear Activation function has a few types such as Sigmoid, Tanh, Rectified Linear Unit (</a:t>
            </a:r>
            <a:r>
              <a:rPr lang="en-US" sz="1800" dirty="0" err="1">
                <a:effectLst/>
                <a:latin typeface="Arial" panose="020B0604020202020204" pitchFamily="34" charset="0"/>
                <a:ea typeface="Calibri" panose="020F0502020204030204" pitchFamily="34" charset="0"/>
              </a:rPr>
              <a:t>Relu</a:t>
            </a:r>
            <a:r>
              <a:rPr lang="en-US" sz="1800" dirty="0">
                <a:effectLst/>
                <a:latin typeface="Arial" panose="020B0604020202020204" pitchFamily="34" charset="0"/>
                <a:ea typeface="Calibri" panose="020F0502020204030204" pitchFamily="34" charset="0"/>
              </a:rPr>
              <a:t>), or Leaky </a:t>
            </a:r>
            <a:r>
              <a:rPr lang="en-US" sz="1800" dirty="0" err="1">
                <a:effectLst/>
                <a:latin typeface="Arial" panose="020B0604020202020204" pitchFamily="34" charset="0"/>
                <a:ea typeface="Calibri" panose="020F0502020204030204" pitchFamily="34" charset="0"/>
              </a:rPr>
              <a:t>Relu</a:t>
            </a:r>
            <a:r>
              <a:rPr lang="en-US" sz="1800" dirty="0">
                <a:effectLst/>
                <a:latin typeface="Arial" panose="020B0604020202020204" pitchFamily="34" charset="0"/>
                <a:ea typeface="Calibri" panose="020F0502020204030204" pitchFamily="34" charset="0"/>
              </a:rPr>
              <a:t>.  The sigmoid function has ranged between 0 and 1. The sigmoid function has the capability to predict the probability where if the value is close to 1, the result is most likely true, and if the value result close to 0, the result is most likely false. One of the most used sigmoid functions is </a:t>
            </a:r>
            <a:r>
              <a:rPr lang="en-US" sz="1800" dirty="0" err="1">
                <a:effectLst/>
                <a:latin typeface="Arial" panose="020B0604020202020204" pitchFamily="34" charset="0"/>
                <a:ea typeface="Calibri" panose="020F0502020204030204" pitchFamily="34" charset="0"/>
              </a:rPr>
              <a:t>softmax</a:t>
            </a:r>
            <a:r>
              <a:rPr lang="en-US" sz="1800" dirty="0">
                <a:effectLst/>
                <a:latin typeface="Arial" panose="020B0604020202020204" pitchFamily="34" charset="0"/>
                <a:ea typeface="Calibri" panose="020F0502020204030204" pitchFamily="34" charset="0"/>
              </a:rPr>
              <a:t>, used to classify multiple classes (Sharma, 2022). Unlike the sigmoid function, the Tanh function or called as hyperbolic tangent activation function has a range between -1 and 1. Similar to the sigmoid function, both Tanh and sigmoid is s-shaped function. Tanh activation function is good for comparison between two classifications (Sharma, 2022). </a:t>
            </a:r>
          </a:p>
          <a:p>
            <a:pPr algn="just">
              <a:lnSpc>
                <a:spcPct val="200000"/>
              </a:lnSpc>
              <a:spcAft>
                <a:spcPts val="800"/>
              </a:spcAft>
            </a:pPr>
            <a:endParaRPr lang="en-AE" sz="1800" dirty="0">
              <a:effectLst/>
              <a:latin typeface="Calibri" panose="020F0502020204030204" pitchFamily="34" charset="0"/>
              <a:ea typeface="Calibri" panose="020F0502020204030204" pitchFamily="34" charset="0"/>
            </a:endParaRPr>
          </a:p>
          <a:p>
            <a:pPr algn="just">
              <a:lnSpc>
                <a:spcPct val="200000"/>
              </a:lnSpc>
              <a:spcAft>
                <a:spcPts val="800"/>
              </a:spcAft>
            </a:pPr>
            <a:r>
              <a:rPr lang="en-US" sz="1800" dirty="0">
                <a:effectLst/>
                <a:latin typeface="Arial" panose="020B0604020202020204" pitchFamily="34" charset="0"/>
                <a:ea typeface="Calibri" panose="020F0502020204030204" pitchFamily="34" charset="0"/>
              </a:rPr>
              <a:t>Nowadays, Rectify Linear Unit (</a:t>
            </a:r>
            <a:r>
              <a:rPr lang="en-US" sz="1800" dirty="0" err="1">
                <a:effectLst/>
                <a:latin typeface="Arial" panose="020B0604020202020204" pitchFamily="34" charset="0"/>
                <a:ea typeface="Calibri" panose="020F0502020204030204" pitchFamily="34" charset="0"/>
              </a:rPr>
              <a:t>Relu</a:t>
            </a:r>
            <a:r>
              <a:rPr lang="en-US" sz="1800" dirty="0">
                <a:effectLst/>
                <a:latin typeface="Arial" panose="020B0604020202020204" pitchFamily="34" charset="0"/>
                <a:ea typeface="Calibri" panose="020F0502020204030204" pitchFamily="34" charset="0"/>
              </a:rPr>
              <a:t>) become the most popular activation function used in the world. The range of this activation function is between 0 and infinite. Any negative value in the </a:t>
            </a:r>
            <a:r>
              <a:rPr lang="en-US" sz="1800" dirty="0" err="1">
                <a:effectLst/>
                <a:latin typeface="Arial" panose="020B0604020202020204" pitchFamily="34" charset="0"/>
                <a:ea typeface="Calibri" panose="020F0502020204030204" pitchFamily="34" charset="0"/>
              </a:rPr>
              <a:t>Relu</a:t>
            </a:r>
            <a:r>
              <a:rPr lang="en-US" sz="1800" dirty="0">
                <a:effectLst/>
                <a:latin typeface="Arial" panose="020B0604020202020204" pitchFamily="34" charset="0"/>
                <a:ea typeface="Calibri" panose="020F0502020204030204" pitchFamily="34" charset="0"/>
              </a:rPr>
              <a:t> is changed to 0 immediately. If the function is above zero, then the result is also above zero. The downfall of this method is for any minus result, is changed to zero immediately, which reduces the ability to fit the result during the training. This downfall was tried to fix by the Leaky </a:t>
            </a:r>
            <a:r>
              <a:rPr lang="en-US" sz="1800" dirty="0" err="1">
                <a:effectLst/>
                <a:latin typeface="Arial" panose="020B0604020202020204" pitchFamily="34" charset="0"/>
                <a:ea typeface="Calibri" panose="020F0502020204030204" pitchFamily="34" charset="0"/>
              </a:rPr>
              <a:t>Relu</a:t>
            </a:r>
            <a:r>
              <a:rPr lang="en-US" sz="1800" dirty="0">
                <a:effectLst/>
                <a:latin typeface="Arial" panose="020B0604020202020204" pitchFamily="34" charset="0"/>
                <a:ea typeface="Calibri" panose="020F0502020204030204" pitchFamily="34" charset="0"/>
              </a:rPr>
              <a:t> activation function method. There is an additional constants value “a”, where normally the “a” value is 0.01. It is increasing the range to fit the result during training. The range result will be minus infinite and plus infinite (Sharma, 2022).</a:t>
            </a:r>
            <a:endParaRPr lang="en-AE"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68518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spcAft>
                <a:spcPts val="800"/>
              </a:spcAft>
            </a:pPr>
            <a:r>
              <a:rPr lang="en-US" sz="1800" dirty="0">
                <a:effectLst/>
                <a:latin typeface="Arial" panose="020B0604020202020204" pitchFamily="34" charset="0"/>
                <a:ea typeface="Calibri" panose="020F0502020204030204" pitchFamily="34" charset="0"/>
              </a:rPr>
              <a:t>The loss function is used to see how well the predicted result is against the target value (</a:t>
            </a:r>
            <a:r>
              <a:rPr lang="en-US" sz="1800" dirty="0" err="1">
                <a:effectLst/>
                <a:latin typeface="Arial" panose="020B0604020202020204" pitchFamily="34" charset="0"/>
                <a:ea typeface="Calibri" panose="020F0502020204030204" pitchFamily="34" charset="0"/>
              </a:rPr>
              <a:t>Yathish</a:t>
            </a:r>
            <a:r>
              <a:rPr lang="en-US" sz="1800" dirty="0">
                <a:effectLst/>
                <a:latin typeface="Arial" panose="020B0604020202020204" pitchFamily="34" charset="0"/>
                <a:ea typeface="Calibri" panose="020F0502020204030204" pitchFamily="34" charset="0"/>
              </a:rPr>
              <a:t>, 2022). There are a few types of the loss functions, such as cross-entropy, binary cross-entropy, categorical cross-entropy, sparse categorical cross-entropy, or mean squared error. </a:t>
            </a:r>
          </a:p>
          <a:p>
            <a:pPr algn="just">
              <a:lnSpc>
                <a:spcPct val="200000"/>
              </a:lnSpc>
              <a:spcAft>
                <a:spcPts val="800"/>
              </a:spcAft>
            </a:pPr>
            <a:endParaRPr lang="en-AE" sz="1800" dirty="0">
              <a:effectLst/>
              <a:latin typeface="Calibri" panose="020F0502020204030204" pitchFamily="34" charset="0"/>
              <a:ea typeface="Calibri" panose="020F0502020204030204" pitchFamily="34" charset="0"/>
            </a:endParaRPr>
          </a:p>
          <a:p>
            <a:pPr algn="just">
              <a:lnSpc>
                <a:spcPct val="200000"/>
              </a:lnSpc>
              <a:spcAft>
                <a:spcPts val="800"/>
              </a:spcAft>
            </a:pPr>
            <a:r>
              <a:rPr lang="en-US" sz="1800" dirty="0">
                <a:effectLst/>
                <a:latin typeface="Arial" panose="020B0604020202020204" pitchFamily="34" charset="0"/>
                <a:ea typeface="Calibri" panose="020F0502020204030204" pitchFamily="34" charset="0"/>
              </a:rPr>
              <a:t>One of the most popular lost functions is Mean Squared Error (</a:t>
            </a:r>
            <a:r>
              <a:rPr lang="en-US" sz="1800" dirty="0" err="1">
                <a:effectLst/>
                <a:latin typeface="Arial" panose="020B0604020202020204" pitchFamily="34" charset="0"/>
                <a:ea typeface="Calibri" panose="020F0502020204030204" pitchFamily="34" charset="0"/>
              </a:rPr>
              <a:t>Seb</a:t>
            </a:r>
            <a:r>
              <a:rPr lang="en-US" sz="1800" dirty="0">
                <a:effectLst/>
                <a:latin typeface="Arial" panose="020B0604020202020204" pitchFamily="34" charset="0"/>
                <a:ea typeface="Calibri" panose="020F0502020204030204" pitchFamily="34" charset="0"/>
              </a:rPr>
              <a:t>, 2022). Mean Squared Error only allows predicted and expected values to be real numbers (</a:t>
            </a:r>
            <a:r>
              <a:rPr lang="en-US" sz="1800" dirty="0" err="1">
                <a:effectLst/>
                <a:latin typeface="Arial" panose="020B0604020202020204" pitchFamily="34" charset="0"/>
                <a:ea typeface="Calibri" panose="020F0502020204030204" pitchFamily="34" charset="0"/>
              </a:rPr>
              <a:t>Yathish</a:t>
            </a:r>
            <a:r>
              <a:rPr lang="en-US" sz="1800" dirty="0">
                <a:effectLst/>
                <a:latin typeface="Arial" panose="020B0604020202020204" pitchFamily="34" charset="0"/>
                <a:ea typeface="Calibri" panose="020F0502020204030204" pitchFamily="34" charset="0"/>
              </a:rPr>
              <a:t>, 2022). The total difference between the predicted and the target value is squared. The total differences are calculated as the average of the total error cost (</a:t>
            </a:r>
            <a:r>
              <a:rPr lang="en-US" sz="1800" dirty="0" err="1">
                <a:effectLst/>
                <a:latin typeface="Arial" panose="020B0604020202020204" pitchFamily="34" charset="0"/>
                <a:ea typeface="Calibri" panose="020F0502020204030204" pitchFamily="34" charset="0"/>
              </a:rPr>
              <a:t>Seb</a:t>
            </a:r>
            <a:r>
              <a:rPr lang="en-US" sz="1800" dirty="0">
                <a:effectLst/>
                <a:latin typeface="Arial" panose="020B0604020202020204" pitchFamily="34" charset="0"/>
                <a:ea typeface="Calibri" panose="020F0502020204030204" pitchFamily="34" charset="0"/>
              </a:rPr>
              <a:t>, 2022). </a:t>
            </a:r>
            <a:endParaRPr lang="en-AE"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a:p>
            <a:endParaRPr lang="en-US" dirty="0"/>
          </a:p>
        </p:txBody>
      </p:sp>
    </p:spTree>
    <p:extLst>
      <p:ext uri="{BB962C8B-B14F-4D97-AF65-F5344CB8AC3E}">
        <p14:creationId xmlns:p14="http://schemas.microsoft.com/office/powerpoint/2010/main" val="551082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a:lvl1pPr>
          </a:lstStyle>
          <a:p>
            <a:r>
              <a:rPr lang="en-US"/>
              <a:t>Drag and Drop Image Here</a:t>
            </a:r>
          </a:p>
        </p:txBody>
      </p:sp>
      <p:sp>
        <p:nvSpPr>
          <p:cNvPr id="2" name="Title 1">
            <a:extLst>
              <a:ext uri="{FF2B5EF4-FFF2-40B4-BE49-F238E27FC236}">
                <a16:creationId xmlns:a16="http://schemas.microsoft.com/office/drawing/2014/main" id="{AAB8A1A3-5BFE-4E68-81F1-F52462776C9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11469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A1EF1-BFC9-4361-B215-2D83B16ABB4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167099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4_Custom Layout">
    <p:spTree>
      <p:nvGrpSpPr>
        <p:cNvPr id="1" name=""/>
        <p:cNvGrpSpPr/>
        <p:nvPr/>
      </p:nvGrpSpPr>
      <p:grpSpPr>
        <a:xfrm>
          <a:off x="0" y="0"/>
          <a:ext cx="0" cy="0"/>
          <a:chOff x="0" y="0"/>
          <a:chExt cx="0" cy="0"/>
        </a:xfrm>
      </p:grpSpPr>
      <p:sp>
        <p:nvSpPr>
          <p:cNvPr id="4" name="Rectangle 3"/>
          <p:cNvSpPr/>
          <p:nvPr userDrawn="1"/>
        </p:nvSpPr>
        <p:spPr>
          <a:xfrm>
            <a:off x="0" y="0"/>
            <a:ext cx="12192000" cy="64878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51FFE5-84D8-43BD-9B0D-76C497F5553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05892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11" name="Rectangle 10"/>
          <p:cNvSpPr/>
          <p:nvPr userDrawn="1"/>
        </p:nvSpPr>
        <p:spPr>
          <a:xfrm>
            <a:off x="0" y="1428299"/>
            <a:ext cx="1711234" cy="4436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FB4FFF-4547-4B6C-9BF5-9A495C21103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832539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 name="Group 14"/>
          <p:cNvGrpSpPr/>
          <p:nvPr userDrawn="1"/>
        </p:nvGrpSpPr>
        <p:grpSpPr>
          <a:xfrm rot="10800000">
            <a:off x="11858328" y="148422"/>
            <a:ext cx="332874" cy="590718"/>
            <a:chOff x="10026" y="148425"/>
            <a:chExt cx="332874" cy="590718"/>
          </a:xfrm>
        </p:grpSpPr>
        <p:sp>
          <p:nvSpPr>
            <p:cNvPr id="16" name="Rectangle 15"/>
            <p:cNvSpPr/>
            <p:nvPr/>
          </p:nvSpPr>
          <p:spPr>
            <a:xfrm>
              <a:off x="10026" y="148428"/>
              <a:ext cx="203334"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Rectangle 1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 name="Rectangle 1"/>
          <p:cNvSpPr/>
          <p:nvPr userDrawn="1"/>
        </p:nvSpPr>
        <p:spPr>
          <a:xfrm>
            <a:off x="0" y="6477000"/>
            <a:ext cx="12192000" cy="381000"/>
          </a:xfrm>
          <a:prstGeom prst="rect">
            <a:avLst/>
          </a:prstGeom>
          <a:solidFill>
            <a:srgbClr val="E6E6E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Box 11"/>
          <p:cNvSpPr txBox="1"/>
          <p:nvPr userDrawn="1"/>
        </p:nvSpPr>
        <p:spPr>
          <a:xfrm>
            <a:off x="11292841" y="6528300"/>
            <a:ext cx="799412" cy="276999"/>
          </a:xfrm>
          <a:prstGeom prst="rect">
            <a:avLst/>
          </a:prstGeom>
          <a:noFill/>
        </p:spPr>
        <p:txBody>
          <a:bodyPr wrap="square" rtlCol="0" anchor="ctr">
            <a:spAutoFit/>
          </a:bodyPr>
          <a:lstStyle/>
          <a:p>
            <a:pPr algn="r"/>
            <a:fld id="{260E2A6B-A809-4840-BF14-8648BC0BDF87}" type="slidenum">
              <a:rPr lang="en-US" sz="1200" b="0" i="0" strike="noStrike" spc="0" noProof="0" smtClean="0">
                <a:solidFill>
                  <a:schemeClr val="accent1"/>
                </a:solidFill>
                <a:latin typeface="+mn-lt"/>
                <a:ea typeface="Roboto Condensed Light" panose="02000000000000000000" pitchFamily="2" charset="0"/>
                <a:cs typeface="Segoe UI Light" panose="020B0502040204020203" pitchFamily="34" charset="0"/>
              </a:rPr>
              <a:pPr algn="r"/>
              <a:t>‹#›</a:t>
            </a:fld>
            <a:endParaRPr lang="en-US" sz="8000" b="0" i="0" strike="noStrike" spc="0" noProof="0">
              <a:solidFill>
                <a:schemeClr val="accent1"/>
              </a:solidFill>
              <a:latin typeface="+mn-lt"/>
              <a:ea typeface="Roboto Condensed Light" panose="02000000000000000000" pitchFamily="2" charset="0"/>
              <a:cs typeface="Segoe UI Light" panose="020B0502040204020203" pitchFamily="34" charset="0"/>
            </a:endParaRPr>
          </a:p>
        </p:txBody>
      </p:sp>
      <p:sp>
        <p:nvSpPr>
          <p:cNvPr id="9" name="TextBox 8"/>
          <p:cNvSpPr txBox="1"/>
          <p:nvPr userDrawn="1"/>
        </p:nvSpPr>
        <p:spPr>
          <a:xfrm>
            <a:off x="68579" y="6528300"/>
            <a:ext cx="6099307" cy="276999"/>
          </a:xfrm>
          <a:prstGeom prst="rect">
            <a:avLst/>
          </a:prstGeom>
          <a:noFill/>
        </p:spPr>
        <p:txBody>
          <a:bodyPr wrap="square" rtlCol="0">
            <a:spAutoFit/>
          </a:bodyPr>
          <a:lstStyle/>
          <a:p>
            <a:pPr algn="l"/>
            <a:r>
              <a:rPr lang="en-US" sz="1200" b="1" noProof="0">
                <a:solidFill>
                  <a:schemeClr val="accent1"/>
                </a:solidFill>
                <a:latin typeface="+mn-lt"/>
              </a:rPr>
              <a:t>Neural Network Models for Object Recognition – Group 3</a:t>
            </a:r>
          </a:p>
        </p:txBody>
      </p:sp>
      <p:pic>
        <p:nvPicPr>
          <p:cNvPr id="4" name="Picture 3" descr="Text&#10;&#10;Description automatically generated with medium confidence">
            <a:extLst>
              <a:ext uri="{FF2B5EF4-FFF2-40B4-BE49-F238E27FC236}">
                <a16:creationId xmlns:a16="http://schemas.microsoft.com/office/drawing/2014/main" id="{17D0214F-7AF1-EE0E-344D-9423F6AD784C}"/>
              </a:ext>
            </a:extLst>
          </p:cNvPr>
          <p:cNvPicPr>
            <a:picLocks noChangeAspect="1"/>
          </p:cNvPicPr>
          <p:nvPr userDrawn="1"/>
        </p:nvPicPr>
        <p:blipFill>
          <a:blip r:embed="rId6"/>
          <a:stretch>
            <a:fillRect/>
          </a:stretch>
        </p:blipFill>
        <p:spPr>
          <a:xfrm>
            <a:off x="10463095" y="253280"/>
            <a:ext cx="1231993" cy="381000"/>
          </a:xfrm>
          <a:prstGeom prst="rect">
            <a:avLst/>
          </a:prstGeom>
        </p:spPr>
      </p:pic>
    </p:spTree>
    <p:extLst>
      <p:ext uri="{BB962C8B-B14F-4D97-AF65-F5344CB8AC3E}">
        <p14:creationId xmlns:p14="http://schemas.microsoft.com/office/powerpoint/2010/main" val="3008118459"/>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781" r:id="rId3"/>
    <p:sldLayoutId id="2147483692"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2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2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2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2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png"/><Relationship Id="rId5" Type="http://schemas.openxmlformats.org/officeDocument/2006/relationships/image" Target="../media/image3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png"/><Relationship Id="rId5" Type="http://schemas.openxmlformats.org/officeDocument/2006/relationships/image" Target="../media/image3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png"/><Relationship Id="rId5" Type="http://schemas.openxmlformats.org/officeDocument/2006/relationships/image" Target="../media/image3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4.png"/><Relationship Id="rId5" Type="http://schemas.openxmlformats.org/officeDocument/2006/relationships/image" Target="../media/image36.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4.png"/><Relationship Id="rId5" Type="http://schemas.openxmlformats.org/officeDocument/2006/relationships/image" Target="../media/image37.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12"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notesSlide" Target="../notesSlides/notesSlide6.xm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8.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p:nvSpPr>
        <p:spPr>
          <a:xfrm>
            <a:off x="-2" y="0"/>
            <a:ext cx="1219200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hidden="1">
            <a:extLst>
              <a:ext uri="{FF2B5EF4-FFF2-40B4-BE49-F238E27FC236}">
                <a16:creationId xmlns:a16="http://schemas.microsoft.com/office/drawing/2014/main" id="{B825F879-7327-49C3-8A45-B7A226CC37F4}"/>
              </a:ext>
            </a:extLst>
          </p:cNvPr>
          <p:cNvSpPr>
            <a:spLocks noGrp="1"/>
          </p:cNvSpPr>
          <p:nvPr>
            <p:ph type="title"/>
          </p:nvPr>
        </p:nvSpPr>
        <p:spPr/>
        <p:txBody>
          <a:bodyPr/>
          <a:lstStyle/>
          <a:p>
            <a:r>
              <a:rPr lang="en-US" dirty="0"/>
              <a:t>Slide 1</a:t>
            </a:r>
          </a:p>
        </p:txBody>
      </p:sp>
      <p:sp>
        <p:nvSpPr>
          <p:cNvPr id="6" name="Rectangle 5">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633904" y="4658381"/>
            <a:ext cx="8924238" cy="584775"/>
          </a:xfrm>
          <a:prstGeom prst="rect">
            <a:avLst/>
          </a:prstGeom>
          <a:noFill/>
        </p:spPr>
        <p:txBody>
          <a:bodyPr wrap="none" rtlCol="0">
            <a:spAutoFit/>
          </a:bodyPr>
          <a:lstStyle/>
          <a:p>
            <a:pPr algn="ctr"/>
            <a:r>
              <a:rPr lang="en-US" sz="3200" b="1">
                <a:solidFill>
                  <a:schemeClr val="bg1"/>
                </a:solidFill>
                <a:latin typeface="Lato Black" panose="020F0502020204030203" pitchFamily="34" charset="0"/>
                <a:ea typeface="Lato Black" panose="020F0502020204030203" pitchFamily="34" charset="0"/>
                <a:cs typeface="Lato Black" panose="020F0502020204030203" pitchFamily="34" charset="0"/>
              </a:rPr>
              <a:t>Neural Network Models for Object Recognition</a:t>
            </a:r>
          </a:p>
        </p:txBody>
      </p:sp>
      <p:sp>
        <p:nvSpPr>
          <p:cNvPr id="23" name="TextBox 22"/>
          <p:cNvSpPr txBox="1"/>
          <p:nvPr/>
        </p:nvSpPr>
        <p:spPr>
          <a:xfrm>
            <a:off x="3943927" y="5161599"/>
            <a:ext cx="4239491" cy="338554"/>
          </a:xfrm>
          <a:prstGeom prst="rect">
            <a:avLst/>
          </a:prstGeom>
          <a:noFill/>
        </p:spPr>
        <p:txBody>
          <a:bodyPr wrap="square" rtlCol="0">
            <a:spAutoFit/>
          </a:bodyPr>
          <a:lstStyle/>
          <a:p>
            <a:pPr algn="ctr"/>
            <a:r>
              <a:rPr lang="en-US" sz="1600" spc="600">
                <a:solidFill>
                  <a:schemeClr val="bg1"/>
                </a:solidFill>
                <a:latin typeface="Lato" panose="020F0502020204030203" pitchFamily="34" charset="0"/>
                <a:ea typeface="Lato" panose="020F0502020204030203" pitchFamily="34" charset="0"/>
                <a:cs typeface="Lato" panose="020F0502020204030203" pitchFamily="34" charset="0"/>
              </a:rPr>
              <a:t>Group 3</a:t>
            </a:r>
          </a:p>
        </p:txBody>
      </p:sp>
      <p:pic>
        <p:nvPicPr>
          <p:cNvPr id="14" name="Picture 13" descr="Shape&#10;&#10;Description automatically generated with medium confidence">
            <a:extLst>
              <a:ext uri="{FF2B5EF4-FFF2-40B4-BE49-F238E27FC236}">
                <a16:creationId xmlns:a16="http://schemas.microsoft.com/office/drawing/2014/main" id="{55E71A90-8972-290C-661F-0C8F3B41521D}"/>
              </a:ext>
            </a:extLst>
          </p:cNvPr>
          <p:cNvPicPr>
            <a:picLocks noChangeAspect="1"/>
          </p:cNvPicPr>
          <p:nvPr/>
        </p:nvPicPr>
        <p:blipFill>
          <a:blip r:embed="rId5"/>
          <a:stretch>
            <a:fillRect/>
          </a:stretch>
        </p:blipFill>
        <p:spPr>
          <a:xfrm>
            <a:off x="5045890" y="5737260"/>
            <a:ext cx="1895238" cy="552381"/>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B92DA01E-FBBA-0F30-EA79-AC212C74FF3D}"/>
              </a:ext>
            </a:extLst>
          </p:cNvPr>
          <p:cNvPicPr>
            <a:picLocks noChangeAspect="1"/>
          </p:cNvPicPr>
          <p:nvPr/>
        </p:nvPicPr>
        <p:blipFill>
          <a:blip r:embed="rId6"/>
          <a:stretch>
            <a:fillRect/>
          </a:stretch>
        </p:blipFill>
        <p:spPr>
          <a:xfrm>
            <a:off x="3943927" y="1138090"/>
            <a:ext cx="3771900" cy="2514600"/>
          </a:xfrm>
          <a:prstGeom prst="rect">
            <a:avLst/>
          </a:prstGeom>
        </p:spPr>
      </p:pic>
      <p:sp>
        <p:nvSpPr>
          <p:cNvPr id="7" name="Picture Placeholder 4">
            <a:extLst>
              <a:ext uri="{FF2B5EF4-FFF2-40B4-BE49-F238E27FC236}">
                <a16:creationId xmlns:a16="http://schemas.microsoft.com/office/drawing/2014/main" id="{B56E4355-F7B2-33F8-33C1-044439D407B1}"/>
              </a:ext>
            </a:extLst>
          </p:cNvPr>
          <p:cNvSpPr txBox="1">
            <a:spLocks/>
          </p:cNvSpPr>
          <p:nvPr/>
        </p:nvSpPr>
        <p:spPr>
          <a:xfrm>
            <a:off x="4058123" y="1150489"/>
            <a:ext cx="3771899" cy="2609721"/>
          </a:xfrm>
          <a:prstGeom prst="rect">
            <a:avLst/>
          </a:prstGeom>
          <a:ln w="63500">
            <a:gradFill>
              <a:gsLst>
                <a:gs pos="70000">
                  <a:srgbClr val="4D1451">
                    <a:lumMod val="90000"/>
                    <a:lumOff val="10000"/>
                  </a:srgbClr>
                </a:gs>
                <a:gs pos="100000">
                  <a:srgbClr val="DB342A"/>
                </a:gs>
              </a:gsLst>
              <a:lin ang="6000000" scaled="0"/>
            </a:gradFill>
            <a:miter lim="800000"/>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p>
        </p:txBody>
      </p:sp>
      <p:pic>
        <p:nvPicPr>
          <p:cNvPr id="19" name="Audio 18">
            <a:hlinkClick r:id="" action="ppaction://media"/>
            <a:extLst>
              <a:ext uri="{FF2B5EF4-FFF2-40B4-BE49-F238E27FC236}">
                <a16:creationId xmlns:a16="http://schemas.microsoft.com/office/drawing/2014/main" id="{B8DA135D-801A-42E9-C974-37E297965A5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372233636"/>
      </p:ext>
    </p:extLst>
  </p:cSld>
  <p:clrMapOvr>
    <a:masterClrMapping/>
  </p:clrMapOvr>
  <mc:AlternateContent xmlns:mc="http://schemas.openxmlformats.org/markup-compatibility/2006" xmlns:p14="http://schemas.microsoft.com/office/powerpoint/2010/main">
    <mc:Choice Requires="p14">
      <p:transition spd="med" p14:dur="700" advTm="10797">
        <p:fade/>
      </p:transition>
    </mc:Choice>
    <mc:Fallback xmlns="">
      <p:transition spd="med" advTm="107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9"/>
                </p:tgtEl>
              </p:cMediaNode>
            </p:audio>
          </p:childTnLst>
        </p:cTn>
      </p:par>
    </p:tnLst>
    <p:bldLst>
      <p:bldP spid="22"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0999" y="243235"/>
            <a:ext cx="8567057"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TYPES OF ARTIFICIAL NEURAL NETWORKS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descr="Column 1 Heading"/>
          <p:cNvGrpSpPr/>
          <p:nvPr/>
        </p:nvGrpSpPr>
        <p:grpSpPr>
          <a:xfrm>
            <a:off x="935299" y="1724527"/>
            <a:ext cx="3266127" cy="471428"/>
            <a:chOff x="935299" y="1724527"/>
            <a:chExt cx="3266127" cy="471428"/>
          </a:xfrm>
        </p:grpSpPr>
        <p:sp>
          <p:nvSpPr>
            <p:cNvPr id="5" name="Rectangle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040131" y="177557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Types of ANN</a:t>
              </a:r>
            </a:p>
          </p:txBody>
        </p:sp>
      </p:grpSp>
      <p:grpSp>
        <p:nvGrpSpPr>
          <p:cNvPr id="6" name="Group 5" descr="Column 1 Text"/>
          <p:cNvGrpSpPr/>
          <p:nvPr/>
        </p:nvGrpSpPr>
        <p:grpSpPr>
          <a:xfrm>
            <a:off x="935299" y="2195955"/>
            <a:ext cx="3266127" cy="3849436"/>
            <a:chOff x="935299" y="2195955"/>
            <a:chExt cx="3266127" cy="3161406"/>
          </a:xfrm>
        </p:grpSpPr>
        <p:sp>
          <p:nvSpPr>
            <p:cNvPr id="51" name="Rectangle 50">
              <a:extLs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54" name="TextBox 53"/>
            <p:cNvSpPr txBox="1"/>
            <p:nvPr/>
          </p:nvSpPr>
          <p:spPr>
            <a:xfrm>
              <a:off x="1040131" y="2310373"/>
              <a:ext cx="3056463" cy="936868"/>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Feed forward ANN</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Feedback ANN</a:t>
              </a: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p:sp>
        <p:nvSpPr>
          <p:cNvPr id="9" name="TextBox 8">
            <a:extLst>
              <a:ext uri="{FF2B5EF4-FFF2-40B4-BE49-F238E27FC236}">
                <a16:creationId xmlns:a16="http://schemas.microsoft.com/office/drawing/2014/main" id="{519272A2-D9A1-BD54-FF94-C2FE232B537A}"/>
              </a:ext>
            </a:extLst>
          </p:cNvPr>
          <p:cNvSpPr txBox="1"/>
          <p:nvPr/>
        </p:nvSpPr>
        <p:spPr>
          <a:xfrm>
            <a:off x="4664527" y="4279231"/>
            <a:ext cx="3070479" cy="276999"/>
          </a:xfrm>
          <a:prstGeom prst="rect">
            <a:avLst/>
          </a:prstGeom>
          <a:noFill/>
        </p:spPr>
        <p:txBody>
          <a:bodyPr wrap="square" rtlCol="0">
            <a:spAutoFit/>
          </a:bodyPr>
          <a:lstStyle/>
          <a:p>
            <a:r>
              <a:rPr lang="en-US" sz="1200" dirty="0"/>
              <a:t>Feed Forward ANN (Image Source: Ali, 2019)</a:t>
            </a:r>
            <a:endParaRPr lang="en-AE" sz="1200" dirty="0"/>
          </a:p>
        </p:txBody>
      </p:sp>
      <p:pic>
        <p:nvPicPr>
          <p:cNvPr id="1026" name="Picture 2">
            <a:extLst>
              <a:ext uri="{FF2B5EF4-FFF2-40B4-BE49-F238E27FC236}">
                <a16:creationId xmlns:a16="http://schemas.microsoft.com/office/drawing/2014/main" id="{3615A426-994B-15AB-5B8F-E632C066DA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9198" y="2019454"/>
            <a:ext cx="2253481" cy="21012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4EE95E8-0C53-21E8-DD04-90C56C8EA9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9313" y="2421500"/>
            <a:ext cx="2273373" cy="15680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56C1AB5-4C74-DFE5-E213-3F4405993261}"/>
              </a:ext>
            </a:extLst>
          </p:cNvPr>
          <p:cNvSpPr txBox="1"/>
          <p:nvPr/>
        </p:nvSpPr>
        <p:spPr>
          <a:xfrm>
            <a:off x="8215503" y="4279230"/>
            <a:ext cx="3070479" cy="276999"/>
          </a:xfrm>
          <a:prstGeom prst="rect">
            <a:avLst/>
          </a:prstGeom>
          <a:noFill/>
        </p:spPr>
        <p:txBody>
          <a:bodyPr wrap="square" rtlCol="0">
            <a:spAutoFit/>
          </a:bodyPr>
          <a:lstStyle/>
          <a:p>
            <a:r>
              <a:rPr lang="en-US" sz="1200" dirty="0"/>
              <a:t>Feedback ANN (Image Source: Ali, 2019)</a:t>
            </a:r>
            <a:endParaRPr lang="en-AE" sz="1200" dirty="0"/>
          </a:p>
        </p:txBody>
      </p:sp>
      <p:pic>
        <p:nvPicPr>
          <p:cNvPr id="23" name="Audio 22">
            <a:hlinkClick r:id="" action="ppaction://media"/>
            <a:extLst>
              <a:ext uri="{FF2B5EF4-FFF2-40B4-BE49-F238E27FC236}">
                <a16:creationId xmlns:a16="http://schemas.microsoft.com/office/drawing/2014/main" id="{FB3754FD-2C77-B9C2-6592-F16F8083EFD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24548194"/>
      </p:ext>
    </p:extLst>
  </p:cSld>
  <p:clrMapOvr>
    <a:masterClrMapping/>
  </p:clrMapOvr>
  <p:transition spd="slow" advTm="3685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23"/>
                </p:tgtEl>
              </p:cMediaNode>
            </p:audio>
          </p:childTnLst>
        </p:cTn>
      </p:par>
    </p:tnLst>
    <p:bldLst>
      <p:bldP spid="11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0999" y="243235"/>
            <a:ext cx="8567057"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CIFAR-10 DATA</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descr="Column 1 Heading"/>
          <p:cNvGrpSpPr/>
          <p:nvPr/>
        </p:nvGrpSpPr>
        <p:grpSpPr>
          <a:xfrm>
            <a:off x="750677" y="1466318"/>
            <a:ext cx="3266127" cy="471428"/>
            <a:chOff x="935299" y="1724527"/>
            <a:chExt cx="3266127" cy="471428"/>
          </a:xfrm>
        </p:grpSpPr>
        <p:sp>
          <p:nvSpPr>
            <p:cNvPr id="5" name="Rectangle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040131" y="177557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CIFAR-10</a:t>
              </a:r>
            </a:p>
          </p:txBody>
        </p:sp>
      </p:grpSp>
      <p:grpSp>
        <p:nvGrpSpPr>
          <p:cNvPr id="6" name="Group 5" descr="Column 1 Text"/>
          <p:cNvGrpSpPr/>
          <p:nvPr/>
        </p:nvGrpSpPr>
        <p:grpSpPr>
          <a:xfrm>
            <a:off x="750677" y="1937746"/>
            <a:ext cx="3266127" cy="3849436"/>
            <a:chOff x="935299" y="2195955"/>
            <a:chExt cx="3266127" cy="3161406"/>
          </a:xfrm>
        </p:grpSpPr>
        <p:sp>
          <p:nvSpPr>
            <p:cNvPr id="51" name="Rectangle 50">
              <a:extLs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54" name="TextBox 53"/>
            <p:cNvSpPr txBox="1"/>
            <p:nvPr/>
          </p:nvSpPr>
          <p:spPr>
            <a:xfrm>
              <a:off x="1040131" y="2310373"/>
              <a:ext cx="3056463" cy="2453463"/>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Collection of images used to train a machine learning</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Classify into 10 categories, which contains 60,000 images. </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CIFAR-10 images classified as airplane, automobile, bird, cat, deer, dog, frog, horse, ship, and truck</a:t>
              </a: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p:pic>
        <p:nvPicPr>
          <p:cNvPr id="16" name="Picture 15" descr="A picture containing text&#10;&#10;Description automatically generated">
            <a:extLst>
              <a:ext uri="{FF2B5EF4-FFF2-40B4-BE49-F238E27FC236}">
                <a16:creationId xmlns:a16="http://schemas.microsoft.com/office/drawing/2014/main" id="{600B0FEA-E30F-A43C-01AC-78346260F656}"/>
              </a:ext>
            </a:extLst>
          </p:cNvPr>
          <p:cNvPicPr>
            <a:picLocks noChangeAspect="1"/>
          </p:cNvPicPr>
          <p:nvPr/>
        </p:nvPicPr>
        <p:blipFill>
          <a:blip r:embed="rId5"/>
          <a:stretch>
            <a:fillRect/>
          </a:stretch>
        </p:blipFill>
        <p:spPr>
          <a:xfrm>
            <a:off x="4993576" y="1391602"/>
            <a:ext cx="5514975" cy="4257675"/>
          </a:xfrm>
          <a:prstGeom prst="rect">
            <a:avLst/>
          </a:prstGeom>
        </p:spPr>
      </p:pic>
      <p:pic>
        <p:nvPicPr>
          <p:cNvPr id="29" name="Audio 28">
            <a:hlinkClick r:id="" action="ppaction://media"/>
            <a:extLst>
              <a:ext uri="{FF2B5EF4-FFF2-40B4-BE49-F238E27FC236}">
                <a16:creationId xmlns:a16="http://schemas.microsoft.com/office/drawing/2014/main" id="{00EEAA83-4386-A4C3-2C7D-3920EA029F6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4151096235"/>
      </p:ext>
    </p:extLst>
  </p:cSld>
  <p:clrMapOvr>
    <a:masterClrMapping/>
  </p:clrMapOvr>
  <p:transition spd="slow" advTm="3798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29"/>
                </p:tgtEl>
              </p:cMediaNode>
            </p:audio>
          </p:childTnLst>
        </p:cTn>
      </p:par>
    </p:tnLst>
    <p:bldLst>
      <p:bldP spid="11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0999" y="243235"/>
            <a:ext cx="8567057"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IMPLEMENTATION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descr="Column 1 Heading"/>
          <p:cNvGrpSpPr/>
          <p:nvPr/>
        </p:nvGrpSpPr>
        <p:grpSpPr>
          <a:xfrm>
            <a:off x="750677" y="1466318"/>
            <a:ext cx="3266127" cy="471428"/>
            <a:chOff x="935299" y="1724527"/>
            <a:chExt cx="3266127" cy="471428"/>
          </a:xfrm>
        </p:grpSpPr>
        <p:sp>
          <p:nvSpPr>
            <p:cNvPr id="5" name="Rectangle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040131" y="177557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LIBRARIES</a:t>
              </a:r>
            </a:p>
          </p:txBody>
        </p:sp>
      </p:grpSp>
      <p:grpSp>
        <p:nvGrpSpPr>
          <p:cNvPr id="6" name="Group 5" descr="Column 1 Text"/>
          <p:cNvGrpSpPr/>
          <p:nvPr/>
        </p:nvGrpSpPr>
        <p:grpSpPr>
          <a:xfrm>
            <a:off x="750677" y="1937746"/>
            <a:ext cx="3266127" cy="3849436"/>
            <a:chOff x="935299" y="2195955"/>
            <a:chExt cx="3266127" cy="3161406"/>
          </a:xfrm>
        </p:grpSpPr>
        <p:sp>
          <p:nvSpPr>
            <p:cNvPr id="51" name="Rectangle 50">
              <a:extLs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54" name="TextBox 53"/>
            <p:cNvSpPr txBox="1"/>
            <p:nvPr/>
          </p:nvSpPr>
          <p:spPr>
            <a:xfrm>
              <a:off x="1040131" y="2310373"/>
              <a:ext cx="3056463" cy="1543505"/>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The main library used is </a:t>
              </a:r>
              <a:r>
                <a:rPr lang="en-US" sz="1200" dirty="0" err="1">
                  <a:solidFill>
                    <a:schemeClr val="tx2"/>
                  </a:solidFill>
                  <a:latin typeface="Lato" panose="020F0502020204030203" pitchFamily="34" charset="0"/>
                  <a:ea typeface="Lato" panose="020F0502020204030203" pitchFamily="34" charset="0"/>
                  <a:cs typeface="Lato" panose="020F0502020204030203" pitchFamily="34" charset="0"/>
                </a:rPr>
                <a:t>Keras</a:t>
              </a: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 </a:t>
              </a:r>
            </a:p>
            <a:p>
              <a:pPr marL="171450" indent="-171450">
                <a:lnSpc>
                  <a:spcPct val="200000"/>
                </a:lnSpc>
                <a:buClr>
                  <a:schemeClr val="accent1"/>
                </a:buClr>
                <a:buFont typeface="Arial" panose="020B0604020202020204" pitchFamily="34" charset="0"/>
                <a:buChar char="•"/>
              </a:pPr>
              <a:r>
                <a:rPr lang="en-US" sz="1200" dirty="0" err="1">
                  <a:solidFill>
                    <a:schemeClr val="tx2"/>
                  </a:solidFill>
                  <a:latin typeface="Lato" panose="020F0502020204030203" pitchFamily="34" charset="0"/>
                  <a:ea typeface="Lato" panose="020F0502020204030203" pitchFamily="34" charset="0"/>
                  <a:cs typeface="Lato" panose="020F0502020204030203" pitchFamily="34" charset="0"/>
                </a:rPr>
                <a:t>Keras</a:t>
              </a: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 is a library for deep learning which run on top of </a:t>
              </a:r>
              <a:r>
                <a:rPr lang="en-US" sz="1200" dirty="0" err="1">
                  <a:solidFill>
                    <a:schemeClr val="tx2"/>
                  </a:solidFill>
                  <a:latin typeface="Lato" panose="020F0502020204030203" pitchFamily="34" charset="0"/>
                  <a:ea typeface="Lato" panose="020F0502020204030203" pitchFamily="34" charset="0"/>
                  <a:cs typeface="Lato" panose="020F0502020204030203" pitchFamily="34" charset="0"/>
                </a:rPr>
                <a:t>tensorflow</a:t>
              </a: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 (</a:t>
              </a:r>
              <a:r>
                <a:rPr lang="en-US" sz="1200" dirty="0" err="1">
                  <a:solidFill>
                    <a:schemeClr val="tx2"/>
                  </a:solidFill>
                  <a:latin typeface="Lato" panose="020F0502020204030203" pitchFamily="34" charset="0"/>
                  <a:ea typeface="Lato" panose="020F0502020204030203" pitchFamily="34" charset="0"/>
                  <a:cs typeface="Lato" panose="020F0502020204030203" pitchFamily="34" charset="0"/>
                </a:rPr>
                <a:t>Keras</a:t>
              </a: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 </a:t>
              </a:r>
              <a:r>
                <a:rPr lang="en-US" sz="1200" dirty="0" err="1">
                  <a:solidFill>
                    <a:schemeClr val="tx2"/>
                  </a:solidFill>
                  <a:latin typeface="Lato" panose="020F0502020204030203" pitchFamily="34" charset="0"/>
                  <a:ea typeface="Lato" panose="020F0502020204030203" pitchFamily="34" charset="0"/>
                  <a:cs typeface="Lato" panose="020F0502020204030203" pitchFamily="34" charset="0"/>
                </a:rPr>
                <a:t>nd</a:t>
              </a: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a:t>
              </a: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p:pic>
        <p:nvPicPr>
          <p:cNvPr id="12" name="Picture 11">
            <a:extLst>
              <a:ext uri="{FF2B5EF4-FFF2-40B4-BE49-F238E27FC236}">
                <a16:creationId xmlns:a16="http://schemas.microsoft.com/office/drawing/2014/main" id="{F044A036-90B6-C89A-3455-555707073327}"/>
              </a:ext>
            </a:extLst>
          </p:cNvPr>
          <p:cNvPicPr>
            <a:picLocks noChangeAspect="1"/>
          </p:cNvPicPr>
          <p:nvPr/>
        </p:nvPicPr>
        <p:blipFill>
          <a:blip r:embed="rId5"/>
          <a:stretch>
            <a:fillRect/>
          </a:stretch>
        </p:blipFill>
        <p:spPr>
          <a:xfrm>
            <a:off x="5222266" y="1937746"/>
            <a:ext cx="5399907" cy="3490849"/>
          </a:xfrm>
          <a:prstGeom prst="rect">
            <a:avLst/>
          </a:prstGeom>
        </p:spPr>
      </p:pic>
      <p:pic>
        <p:nvPicPr>
          <p:cNvPr id="17" name="Audio 16">
            <a:hlinkClick r:id="" action="ppaction://media"/>
            <a:extLst>
              <a:ext uri="{FF2B5EF4-FFF2-40B4-BE49-F238E27FC236}">
                <a16:creationId xmlns:a16="http://schemas.microsoft.com/office/drawing/2014/main" id="{B3141C49-A05B-6BF5-E605-C74AEA413B6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794200313"/>
      </p:ext>
    </p:extLst>
  </p:cSld>
  <p:clrMapOvr>
    <a:masterClrMapping/>
  </p:clrMapOvr>
  <p:transition spd="slow" advTm="2446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7"/>
                </p:tgtEl>
              </p:cMediaNode>
            </p:audio>
          </p:childTnLst>
        </p:cTn>
      </p:par>
    </p:tnLst>
    <p:bldLst>
      <p:bldP spid="11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0999" y="243235"/>
            <a:ext cx="8567057"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IMPLEMENTATION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descr="Column 1 Heading"/>
          <p:cNvGrpSpPr/>
          <p:nvPr/>
        </p:nvGrpSpPr>
        <p:grpSpPr>
          <a:xfrm>
            <a:off x="750677" y="1466318"/>
            <a:ext cx="3266127" cy="471428"/>
            <a:chOff x="935299" y="1724527"/>
            <a:chExt cx="3266127" cy="471428"/>
          </a:xfrm>
        </p:grpSpPr>
        <p:sp>
          <p:nvSpPr>
            <p:cNvPr id="5" name="Rectangle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040131" y="177557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LOAD CIFAR-10 DATA</a:t>
              </a:r>
            </a:p>
          </p:txBody>
        </p:sp>
      </p:grpSp>
      <p:grpSp>
        <p:nvGrpSpPr>
          <p:cNvPr id="6" name="Group 5" descr="Column 1 Text"/>
          <p:cNvGrpSpPr/>
          <p:nvPr/>
        </p:nvGrpSpPr>
        <p:grpSpPr>
          <a:xfrm>
            <a:off x="750677" y="1937746"/>
            <a:ext cx="3266127" cy="3849436"/>
            <a:chOff x="935299" y="2195955"/>
            <a:chExt cx="3266127" cy="3161406"/>
          </a:xfrm>
        </p:grpSpPr>
        <p:sp>
          <p:nvSpPr>
            <p:cNvPr id="51" name="Rectangle 50">
              <a:extLs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54" name="TextBox 53"/>
            <p:cNvSpPr txBox="1"/>
            <p:nvPr/>
          </p:nvSpPr>
          <p:spPr>
            <a:xfrm>
              <a:off x="1040131" y="2310373"/>
              <a:ext cx="3056463" cy="1543505"/>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The data loaded using </a:t>
              </a:r>
              <a:r>
                <a:rPr lang="en-US" sz="1200" dirty="0" err="1">
                  <a:solidFill>
                    <a:schemeClr val="tx2"/>
                  </a:solidFill>
                  <a:latin typeface="Lato" panose="020F0502020204030203" pitchFamily="34" charset="0"/>
                  <a:ea typeface="Lato" panose="020F0502020204030203" pitchFamily="34" charset="0"/>
                  <a:cs typeface="Lato" panose="020F0502020204030203" pitchFamily="34" charset="0"/>
                </a:rPr>
                <a:t>keras.dataset</a:t>
              </a: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 library into train and test set</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Train data contains 50,000 records with 32 x 32 size,</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Test data contains 10,000 records</a:t>
              </a: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p:pic>
        <p:nvPicPr>
          <p:cNvPr id="13" name="Picture 12">
            <a:extLst>
              <a:ext uri="{FF2B5EF4-FFF2-40B4-BE49-F238E27FC236}">
                <a16:creationId xmlns:a16="http://schemas.microsoft.com/office/drawing/2014/main" id="{8AFD2EB9-8B73-C62E-8E0D-44194DAFDF91}"/>
              </a:ext>
            </a:extLst>
          </p:cNvPr>
          <p:cNvPicPr>
            <a:picLocks noChangeAspect="1"/>
          </p:cNvPicPr>
          <p:nvPr/>
        </p:nvPicPr>
        <p:blipFill>
          <a:blip r:embed="rId5"/>
          <a:stretch>
            <a:fillRect/>
          </a:stretch>
        </p:blipFill>
        <p:spPr>
          <a:xfrm>
            <a:off x="4635952" y="1937746"/>
            <a:ext cx="6220693" cy="3086531"/>
          </a:xfrm>
          <a:prstGeom prst="rect">
            <a:avLst/>
          </a:prstGeom>
        </p:spPr>
      </p:pic>
      <p:pic>
        <p:nvPicPr>
          <p:cNvPr id="19" name="Audio 18">
            <a:hlinkClick r:id="" action="ppaction://media"/>
            <a:extLst>
              <a:ext uri="{FF2B5EF4-FFF2-40B4-BE49-F238E27FC236}">
                <a16:creationId xmlns:a16="http://schemas.microsoft.com/office/drawing/2014/main" id="{BA20DC0E-9FBC-5AA1-3385-FA06A96FC26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867087039"/>
      </p:ext>
    </p:extLst>
  </p:cSld>
  <p:clrMapOvr>
    <a:masterClrMapping/>
  </p:clrMapOvr>
  <p:transition spd="slow" advTm="3177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9"/>
                </p:tgtEl>
              </p:cMediaNode>
            </p:audio>
          </p:childTnLst>
        </p:cTn>
      </p:par>
    </p:tnLst>
    <p:bldLst>
      <p:bldP spid="11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0999" y="243235"/>
            <a:ext cx="8567057"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IMPLEMENTATION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descr="Column 1 Heading"/>
          <p:cNvGrpSpPr/>
          <p:nvPr/>
        </p:nvGrpSpPr>
        <p:grpSpPr>
          <a:xfrm>
            <a:off x="750677" y="1466318"/>
            <a:ext cx="3266127" cy="471428"/>
            <a:chOff x="935299" y="1724527"/>
            <a:chExt cx="3266127" cy="471428"/>
          </a:xfrm>
        </p:grpSpPr>
        <p:sp>
          <p:nvSpPr>
            <p:cNvPr id="5" name="Rectangle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040131" y="177557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DATA PRE-PROCESSING</a:t>
              </a:r>
            </a:p>
          </p:txBody>
        </p:sp>
      </p:grpSp>
      <p:grpSp>
        <p:nvGrpSpPr>
          <p:cNvPr id="6" name="Group 5" descr="Column 1 Text"/>
          <p:cNvGrpSpPr/>
          <p:nvPr/>
        </p:nvGrpSpPr>
        <p:grpSpPr>
          <a:xfrm>
            <a:off x="750677" y="1937746"/>
            <a:ext cx="3266127" cy="3849436"/>
            <a:chOff x="935299" y="2195955"/>
            <a:chExt cx="3266127" cy="3161406"/>
          </a:xfrm>
        </p:grpSpPr>
        <p:sp>
          <p:nvSpPr>
            <p:cNvPr id="51" name="Rectangle 50">
              <a:extLs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54" name="TextBox 53"/>
            <p:cNvSpPr txBox="1"/>
            <p:nvPr/>
          </p:nvSpPr>
          <p:spPr>
            <a:xfrm>
              <a:off x="1040131" y="2310373"/>
              <a:ext cx="3056463" cy="2150144"/>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Train and test data classified into 10 classes each</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The distribution of each class of train data is 5,000 for each class</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The distribution of each class of test data is 1,000 for each class</a:t>
              </a: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p:pic>
        <p:nvPicPr>
          <p:cNvPr id="10" name="Picture 9">
            <a:extLst>
              <a:ext uri="{FF2B5EF4-FFF2-40B4-BE49-F238E27FC236}">
                <a16:creationId xmlns:a16="http://schemas.microsoft.com/office/drawing/2014/main" id="{ECE486CA-1CCA-89F6-D82F-5625AAA81E60}"/>
              </a:ext>
            </a:extLst>
          </p:cNvPr>
          <p:cNvPicPr>
            <a:picLocks noChangeAspect="1"/>
          </p:cNvPicPr>
          <p:nvPr/>
        </p:nvPicPr>
        <p:blipFill>
          <a:blip r:embed="rId5"/>
          <a:stretch>
            <a:fillRect/>
          </a:stretch>
        </p:blipFill>
        <p:spPr>
          <a:xfrm>
            <a:off x="4400550" y="2148804"/>
            <a:ext cx="7040773" cy="2613799"/>
          </a:xfrm>
          <a:prstGeom prst="rect">
            <a:avLst/>
          </a:prstGeom>
        </p:spPr>
      </p:pic>
      <p:pic>
        <p:nvPicPr>
          <p:cNvPr id="14" name="Audio 13">
            <a:hlinkClick r:id="" action="ppaction://media"/>
            <a:extLst>
              <a:ext uri="{FF2B5EF4-FFF2-40B4-BE49-F238E27FC236}">
                <a16:creationId xmlns:a16="http://schemas.microsoft.com/office/drawing/2014/main" id="{2EB27E45-1E27-D84F-8075-EA3AC0A8D96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4142217287"/>
      </p:ext>
    </p:extLst>
  </p:cSld>
  <p:clrMapOvr>
    <a:masterClrMapping/>
  </p:clrMapOvr>
  <p:transition spd="slow" advTm="2502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4"/>
                </p:tgtEl>
              </p:cMediaNode>
            </p:audio>
          </p:childTnLst>
        </p:cTn>
      </p:par>
    </p:tnLst>
    <p:bldLst>
      <p:bldP spid="11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0999" y="243235"/>
            <a:ext cx="8567057"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IMPLEMENTATION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descr="Column 1 Heading"/>
          <p:cNvGrpSpPr/>
          <p:nvPr/>
        </p:nvGrpSpPr>
        <p:grpSpPr>
          <a:xfrm>
            <a:off x="750677" y="1466318"/>
            <a:ext cx="3266127" cy="471428"/>
            <a:chOff x="935299" y="1724527"/>
            <a:chExt cx="3266127" cy="471428"/>
          </a:xfrm>
        </p:grpSpPr>
        <p:sp>
          <p:nvSpPr>
            <p:cNvPr id="5" name="Rectangle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040131" y="177557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NORMALISATION</a:t>
              </a:r>
            </a:p>
          </p:txBody>
        </p:sp>
      </p:grpSp>
      <p:grpSp>
        <p:nvGrpSpPr>
          <p:cNvPr id="6" name="Group 5" descr="Column 1 Text"/>
          <p:cNvGrpSpPr/>
          <p:nvPr/>
        </p:nvGrpSpPr>
        <p:grpSpPr>
          <a:xfrm>
            <a:off x="750677" y="1937746"/>
            <a:ext cx="3266127" cy="3865404"/>
            <a:chOff x="935299" y="2195955"/>
            <a:chExt cx="3266127" cy="3174520"/>
          </a:xfrm>
        </p:grpSpPr>
        <p:sp>
          <p:nvSpPr>
            <p:cNvPr id="51" name="Rectangle 50">
              <a:extLs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54" name="TextBox 53"/>
            <p:cNvSpPr txBox="1"/>
            <p:nvPr/>
          </p:nvSpPr>
          <p:spPr>
            <a:xfrm>
              <a:off x="1040131" y="2310373"/>
              <a:ext cx="3056463" cy="3060102"/>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Train and test data normalized into float data type</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The target variables are also converted into vectors by one hot encoding process</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Normalization ensures similarity of data across all dimensions.</a:t>
              </a: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p:pic>
        <p:nvPicPr>
          <p:cNvPr id="16" name="Picture 15">
            <a:extLst>
              <a:ext uri="{FF2B5EF4-FFF2-40B4-BE49-F238E27FC236}">
                <a16:creationId xmlns:a16="http://schemas.microsoft.com/office/drawing/2014/main" id="{1F93EA02-2F9F-88A9-1910-8A2ACFC306B5}"/>
              </a:ext>
            </a:extLst>
          </p:cNvPr>
          <p:cNvPicPr>
            <a:picLocks noChangeAspect="1"/>
          </p:cNvPicPr>
          <p:nvPr/>
        </p:nvPicPr>
        <p:blipFill>
          <a:blip r:embed="rId5"/>
          <a:stretch>
            <a:fillRect/>
          </a:stretch>
        </p:blipFill>
        <p:spPr>
          <a:xfrm>
            <a:off x="4624375" y="2214189"/>
            <a:ext cx="6816948" cy="2429621"/>
          </a:xfrm>
          <a:prstGeom prst="rect">
            <a:avLst/>
          </a:prstGeom>
        </p:spPr>
      </p:pic>
      <p:pic>
        <p:nvPicPr>
          <p:cNvPr id="21" name="Audio 20">
            <a:hlinkClick r:id="" action="ppaction://media"/>
            <a:extLst>
              <a:ext uri="{FF2B5EF4-FFF2-40B4-BE49-F238E27FC236}">
                <a16:creationId xmlns:a16="http://schemas.microsoft.com/office/drawing/2014/main" id="{89465E21-6B7D-9415-AD84-DF77923157D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4057859566"/>
      </p:ext>
    </p:extLst>
  </p:cSld>
  <p:clrMapOvr>
    <a:masterClrMapping/>
  </p:clrMapOvr>
  <p:transition spd="slow" advTm="2979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21"/>
                </p:tgtEl>
              </p:cMediaNode>
            </p:audio>
          </p:childTnLst>
        </p:cTn>
      </p:par>
    </p:tnLst>
    <p:bldLst>
      <p:bldP spid="11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0999" y="243235"/>
            <a:ext cx="8567057"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IMPLEMENTATION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p:grpSp>
        <p:nvGrpSpPr>
          <p:cNvPr id="9" name="Group 8" descr="Column 1 Heading">
            <a:extLst>
              <a:ext uri="{FF2B5EF4-FFF2-40B4-BE49-F238E27FC236}">
                <a16:creationId xmlns:a16="http://schemas.microsoft.com/office/drawing/2014/main" id="{C9979AAA-5782-7030-9C6A-A3456A965C91}"/>
              </a:ext>
            </a:extLst>
          </p:cNvPr>
          <p:cNvGrpSpPr/>
          <p:nvPr/>
        </p:nvGrpSpPr>
        <p:grpSpPr>
          <a:xfrm>
            <a:off x="841840" y="1466319"/>
            <a:ext cx="3266127" cy="471428"/>
            <a:chOff x="935299" y="1724527"/>
            <a:chExt cx="3266127" cy="471428"/>
          </a:xfrm>
        </p:grpSpPr>
        <p:sp>
          <p:nvSpPr>
            <p:cNvPr id="11" name="Rectangle 10">
              <a:extLst>
                <a:ext uri="{FF2B5EF4-FFF2-40B4-BE49-F238E27FC236}">
                  <a16:creationId xmlns:a16="http://schemas.microsoft.com/office/drawing/2014/main" id="{31AF62BD-3866-0D76-9248-F79F29E13FF3}"/>
                </a:ex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954FBE02-E79E-BC68-8419-40C31746CDA0}"/>
                </a:ext>
              </a:extLst>
            </p:cNvPr>
            <p:cNvSpPr txBox="1"/>
            <p:nvPr/>
          </p:nvSpPr>
          <p:spPr>
            <a:xfrm>
              <a:off x="1040131" y="1775575"/>
              <a:ext cx="3056463" cy="307777"/>
            </a:xfrm>
            <a:prstGeom prst="rect">
              <a:avLst/>
            </a:prstGeom>
            <a:noFill/>
          </p:spPr>
          <p:txBody>
            <a:bodyPr wrap="square" rtlCol="0">
              <a:spAutoFit/>
            </a:bodyPr>
            <a:lstStyle/>
            <a:p>
              <a:pPr algn="ctr"/>
              <a:r>
                <a:rPr lang="en-US" sz="14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BUILDING NEURAL NETWORK</a:t>
              </a:r>
            </a:p>
          </p:txBody>
        </p:sp>
      </p:grpSp>
      <p:grpSp>
        <p:nvGrpSpPr>
          <p:cNvPr id="13" name="Group 12" descr="Column 1 Text">
            <a:extLst>
              <a:ext uri="{FF2B5EF4-FFF2-40B4-BE49-F238E27FC236}">
                <a16:creationId xmlns:a16="http://schemas.microsoft.com/office/drawing/2014/main" id="{602DD483-4018-FEBA-B722-87B382FE9E36}"/>
              </a:ext>
            </a:extLst>
          </p:cNvPr>
          <p:cNvGrpSpPr/>
          <p:nvPr/>
        </p:nvGrpSpPr>
        <p:grpSpPr>
          <a:xfrm>
            <a:off x="841840" y="1937747"/>
            <a:ext cx="3266127" cy="3865404"/>
            <a:chOff x="935299" y="2195955"/>
            <a:chExt cx="3266127" cy="3174520"/>
          </a:xfrm>
        </p:grpSpPr>
        <p:sp>
          <p:nvSpPr>
            <p:cNvPr id="14" name="Rectangle 13">
              <a:extLst>
                <a:ext uri="{FF2B5EF4-FFF2-40B4-BE49-F238E27FC236}">
                  <a16:creationId xmlns:a16="http://schemas.microsoft.com/office/drawing/2014/main" id="{C924D851-210D-4D80-1828-0D69A74A8092}"/>
                </a:ex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5" name="TextBox 14">
              <a:extLst>
                <a:ext uri="{FF2B5EF4-FFF2-40B4-BE49-F238E27FC236}">
                  <a16:creationId xmlns:a16="http://schemas.microsoft.com/office/drawing/2014/main" id="{2E2CAE79-EE56-B4B3-BC27-D71BFB4DFA17}"/>
                </a:ext>
              </a:extLst>
            </p:cNvPr>
            <p:cNvSpPr txBox="1"/>
            <p:nvPr/>
          </p:nvSpPr>
          <p:spPr>
            <a:xfrm>
              <a:off x="1040131" y="2310373"/>
              <a:ext cx="3056463" cy="3060102"/>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The neural network is built using convolution, pooling, flatten and dense layers.</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The bigger the neural network, the faster is the compiling time and the better are the results.</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The layers were limited to avoid overfitting of the data.</a:t>
              </a: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pic>
        <p:nvPicPr>
          <p:cNvPr id="16" name="Picture 15">
            <a:extLst>
              <a:ext uri="{FF2B5EF4-FFF2-40B4-BE49-F238E27FC236}">
                <a16:creationId xmlns:a16="http://schemas.microsoft.com/office/drawing/2014/main" id="{7034655D-2008-3E62-5F7D-A7A35BFA0765}"/>
              </a:ext>
            </a:extLst>
          </p:cNvPr>
          <p:cNvPicPr>
            <a:picLocks noChangeAspect="1"/>
          </p:cNvPicPr>
          <p:nvPr/>
        </p:nvPicPr>
        <p:blipFill>
          <a:blip r:embed="rId5"/>
          <a:stretch>
            <a:fillRect/>
          </a:stretch>
        </p:blipFill>
        <p:spPr>
          <a:xfrm>
            <a:off x="4371516" y="2077066"/>
            <a:ext cx="7425037" cy="2908591"/>
          </a:xfrm>
          <a:prstGeom prst="rect">
            <a:avLst/>
          </a:prstGeom>
        </p:spPr>
      </p:pic>
      <p:pic>
        <p:nvPicPr>
          <p:cNvPr id="1129" name="Audio 1128">
            <a:hlinkClick r:id="" action="ppaction://media"/>
            <a:extLst>
              <a:ext uri="{FF2B5EF4-FFF2-40B4-BE49-F238E27FC236}">
                <a16:creationId xmlns:a16="http://schemas.microsoft.com/office/drawing/2014/main" id="{AE362854-AC9A-7369-D119-F41072525A1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706883198"/>
      </p:ext>
    </p:extLst>
  </p:cSld>
  <p:clrMapOvr>
    <a:masterClrMapping/>
  </p:clrMapOvr>
  <p:transition spd="slow" advTm="11337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29"/>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129"/>
                </p:tgtEl>
              </p:cMediaNode>
            </p:audio>
          </p:childTnLst>
        </p:cTn>
      </p:par>
    </p:tnLst>
    <p:bldLst>
      <p:bldP spid="11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0999" y="243235"/>
            <a:ext cx="8567057"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IMPLEMENTATION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p:grpSp>
        <p:nvGrpSpPr>
          <p:cNvPr id="9" name="Group 8" descr="Column 1 Heading">
            <a:extLst>
              <a:ext uri="{FF2B5EF4-FFF2-40B4-BE49-F238E27FC236}">
                <a16:creationId xmlns:a16="http://schemas.microsoft.com/office/drawing/2014/main" id="{C9979AAA-5782-7030-9C6A-A3456A965C91}"/>
              </a:ext>
            </a:extLst>
          </p:cNvPr>
          <p:cNvGrpSpPr/>
          <p:nvPr/>
        </p:nvGrpSpPr>
        <p:grpSpPr>
          <a:xfrm>
            <a:off x="841840" y="1466319"/>
            <a:ext cx="3266127" cy="523220"/>
            <a:chOff x="935299" y="1724527"/>
            <a:chExt cx="3266127" cy="523220"/>
          </a:xfrm>
        </p:grpSpPr>
        <p:sp>
          <p:nvSpPr>
            <p:cNvPr id="11" name="Rectangle 10">
              <a:extLst>
                <a:ext uri="{FF2B5EF4-FFF2-40B4-BE49-F238E27FC236}">
                  <a16:creationId xmlns:a16="http://schemas.microsoft.com/office/drawing/2014/main" id="{31AF62BD-3866-0D76-9248-F79F29E13FF3}"/>
                </a:ex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954FBE02-E79E-BC68-8419-40C31746CDA0}"/>
                </a:ext>
              </a:extLst>
            </p:cNvPr>
            <p:cNvSpPr txBox="1"/>
            <p:nvPr/>
          </p:nvSpPr>
          <p:spPr>
            <a:xfrm>
              <a:off x="1040130" y="1724527"/>
              <a:ext cx="3056463" cy="523220"/>
            </a:xfrm>
            <a:prstGeom prst="rect">
              <a:avLst/>
            </a:prstGeom>
            <a:noFill/>
          </p:spPr>
          <p:txBody>
            <a:bodyPr wrap="square" rtlCol="0">
              <a:spAutoFit/>
            </a:bodyPr>
            <a:lstStyle/>
            <a:p>
              <a:pPr algn="ctr"/>
              <a:r>
                <a:rPr lang="en-US" sz="14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SUMMARIZING THE NEURAL NETWORK</a:t>
              </a:r>
            </a:p>
          </p:txBody>
        </p:sp>
      </p:grpSp>
      <p:grpSp>
        <p:nvGrpSpPr>
          <p:cNvPr id="13" name="Group 12" descr="Column 1 Text">
            <a:extLst>
              <a:ext uri="{FF2B5EF4-FFF2-40B4-BE49-F238E27FC236}">
                <a16:creationId xmlns:a16="http://schemas.microsoft.com/office/drawing/2014/main" id="{602DD483-4018-FEBA-B722-87B382FE9E36}"/>
              </a:ext>
            </a:extLst>
          </p:cNvPr>
          <p:cNvGrpSpPr/>
          <p:nvPr/>
        </p:nvGrpSpPr>
        <p:grpSpPr>
          <a:xfrm>
            <a:off x="841840" y="1937747"/>
            <a:ext cx="3266127" cy="3849436"/>
            <a:chOff x="935299" y="2195955"/>
            <a:chExt cx="3266127" cy="3161406"/>
          </a:xfrm>
        </p:grpSpPr>
        <p:sp>
          <p:nvSpPr>
            <p:cNvPr id="14" name="Rectangle 13">
              <a:extLst>
                <a:ext uri="{FF2B5EF4-FFF2-40B4-BE49-F238E27FC236}">
                  <a16:creationId xmlns:a16="http://schemas.microsoft.com/office/drawing/2014/main" id="{C924D851-210D-4D80-1828-0D69A74A8092}"/>
                </a:ex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5" name="TextBox 14">
              <a:extLst>
                <a:ext uri="{FF2B5EF4-FFF2-40B4-BE49-F238E27FC236}">
                  <a16:creationId xmlns:a16="http://schemas.microsoft.com/office/drawing/2014/main" id="{2E2CAE79-EE56-B4B3-BC27-D71BFB4DFA17}"/>
                </a:ext>
              </a:extLst>
            </p:cNvPr>
            <p:cNvSpPr txBox="1"/>
            <p:nvPr/>
          </p:nvSpPr>
          <p:spPr>
            <a:xfrm>
              <a:off x="1040131" y="2310373"/>
              <a:ext cx="3056463" cy="2150144"/>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After building the network, we then observe how the neural net looks.</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The image summarizes the network perfectly.</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There are about a million trainable and  no non-trainable parameters in the network.</a:t>
              </a:r>
            </a:p>
          </p:txBody>
        </p:sp>
      </p:grpSp>
      <p:pic>
        <p:nvPicPr>
          <p:cNvPr id="5" name="Picture 4">
            <a:extLst>
              <a:ext uri="{FF2B5EF4-FFF2-40B4-BE49-F238E27FC236}">
                <a16:creationId xmlns:a16="http://schemas.microsoft.com/office/drawing/2014/main" id="{409AA330-F987-BA15-3402-A29F84618027}"/>
              </a:ext>
            </a:extLst>
          </p:cNvPr>
          <p:cNvPicPr>
            <a:picLocks noChangeAspect="1"/>
          </p:cNvPicPr>
          <p:nvPr/>
        </p:nvPicPr>
        <p:blipFill>
          <a:blip r:embed="rId5"/>
          <a:stretch>
            <a:fillRect/>
          </a:stretch>
        </p:blipFill>
        <p:spPr>
          <a:xfrm>
            <a:off x="6096000" y="978475"/>
            <a:ext cx="4764303" cy="4901050"/>
          </a:xfrm>
          <a:prstGeom prst="rect">
            <a:avLst/>
          </a:prstGeom>
        </p:spPr>
      </p:pic>
      <p:pic>
        <p:nvPicPr>
          <p:cNvPr id="17" name="Audio 16">
            <a:hlinkClick r:id="" action="ppaction://media"/>
            <a:extLst>
              <a:ext uri="{FF2B5EF4-FFF2-40B4-BE49-F238E27FC236}">
                <a16:creationId xmlns:a16="http://schemas.microsoft.com/office/drawing/2014/main" id="{B569E442-F00A-F48F-5DDD-41BC89883E6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734215725"/>
      </p:ext>
    </p:extLst>
  </p:cSld>
  <p:clrMapOvr>
    <a:masterClrMapping/>
  </p:clrMapOvr>
  <p:transition spd="slow" advTm="1974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7"/>
                </p:tgtEl>
              </p:cMediaNode>
            </p:audio>
          </p:childTnLst>
        </p:cTn>
      </p:par>
    </p:tnLst>
    <p:bldLst>
      <p:bldP spid="11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0999" y="243235"/>
            <a:ext cx="8567057"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IMPLEMENTATION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p:grpSp>
        <p:nvGrpSpPr>
          <p:cNvPr id="9" name="Group 8" descr="Column 1 Heading">
            <a:extLst>
              <a:ext uri="{FF2B5EF4-FFF2-40B4-BE49-F238E27FC236}">
                <a16:creationId xmlns:a16="http://schemas.microsoft.com/office/drawing/2014/main" id="{C9979AAA-5782-7030-9C6A-A3456A965C91}"/>
              </a:ext>
            </a:extLst>
          </p:cNvPr>
          <p:cNvGrpSpPr/>
          <p:nvPr/>
        </p:nvGrpSpPr>
        <p:grpSpPr>
          <a:xfrm>
            <a:off x="841840" y="1466319"/>
            <a:ext cx="3266127" cy="523220"/>
            <a:chOff x="935299" y="1724527"/>
            <a:chExt cx="3266127" cy="523220"/>
          </a:xfrm>
        </p:grpSpPr>
        <p:sp>
          <p:nvSpPr>
            <p:cNvPr id="11" name="Rectangle 10">
              <a:extLst>
                <a:ext uri="{FF2B5EF4-FFF2-40B4-BE49-F238E27FC236}">
                  <a16:creationId xmlns:a16="http://schemas.microsoft.com/office/drawing/2014/main" id="{31AF62BD-3866-0D76-9248-F79F29E13FF3}"/>
                </a:ex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954FBE02-E79E-BC68-8419-40C31746CDA0}"/>
                </a:ext>
              </a:extLst>
            </p:cNvPr>
            <p:cNvSpPr txBox="1"/>
            <p:nvPr/>
          </p:nvSpPr>
          <p:spPr>
            <a:xfrm>
              <a:off x="1040130" y="1724527"/>
              <a:ext cx="3056463" cy="523220"/>
            </a:xfrm>
            <a:prstGeom prst="rect">
              <a:avLst/>
            </a:prstGeom>
            <a:noFill/>
          </p:spPr>
          <p:txBody>
            <a:bodyPr wrap="square" rtlCol="0">
              <a:spAutoFit/>
            </a:bodyPr>
            <a:lstStyle/>
            <a:p>
              <a:pPr algn="ctr"/>
              <a:r>
                <a:rPr lang="en-US" sz="14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COMPILING THE NEURAL NETWORK</a:t>
              </a:r>
            </a:p>
          </p:txBody>
        </p:sp>
      </p:grpSp>
      <p:grpSp>
        <p:nvGrpSpPr>
          <p:cNvPr id="13" name="Group 12" descr="Column 1 Text">
            <a:extLst>
              <a:ext uri="{FF2B5EF4-FFF2-40B4-BE49-F238E27FC236}">
                <a16:creationId xmlns:a16="http://schemas.microsoft.com/office/drawing/2014/main" id="{602DD483-4018-FEBA-B722-87B382FE9E36}"/>
              </a:ext>
            </a:extLst>
          </p:cNvPr>
          <p:cNvGrpSpPr/>
          <p:nvPr/>
        </p:nvGrpSpPr>
        <p:grpSpPr>
          <a:xfrm>
            <a:off x="841840" y="1937747"/>
            <a:ext cx="3266127" cy="3849436"/>
            <a:chOff x="935299" y="2195955"/>
            <a:chExt cx="3266127" cy="3161406"/>
          </a:xfrm>
        </p:grpSpPr>
        <p:sp>
          <p:nvSpPr>
            <p:cNvPr id="14" name="Rectangle 13">
              <a:extLst>
                <a:ext uri="{FF2B5EF4-FFF2-40B4-BE49-F238E27FC236}">
                  <a16:creationId xmlns:a16="http://schemas.microsoft.com/office/drawing/2014/main" id="{C924D851-210D-4D80-1828-0D69A74A8092}"/>
                </a:ex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5" name="TextBox 14">
              <a:extLst>
                <a:ext uri="{FF2B5EF4-FFF2-40B4-BE49-F238E27FC236}">
                  <a16:creationId xmlns:a16="http://schemas.microsoft.com/office/drawing/2014/main" id="{2E2CAE79-EE56-B4B3-BC27-D71BFB4DFA17}"/>
                </a:ext>
              </a:extLst>
            </p:cNvPr>
            <p:cNvSpPr txBox="1"/>
            <p:nvPr/>
          </p:nvSpPr>
          <p:spPr>
            <a:xfrm>
              <a:off x="1040131" y="2310373"/>
              <a:ext cx="3056463" cy="2756783"/>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After building and summarizing the network, we then move on to compile the neural net, which is the one last step before training the model.</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We use the ‘adam’ optimizer and the ‘cross_entropy’ parameter to monitor the model’s performance and check the ‘val_loss’ parameter to ensure decent model performance.</a:t>
              </a:r>
            </a:p>
          </p:txBody>
        </p:sp>
      </p:grpSp>
      <p:pic>
        <p:nvPicPr>
          <p:cNvPr id="6" name="Picture 5">
            <a:extLst>
              <a:ext uri="{FF2B5EF4-FFF2-40B4-BE49-F238E27FC236}">
                <a16:creationId xmlns:a16="http://schemas.microsoft.com/office/drawing/2014/main" id="{6A2B540B-EE03-350E-6013-7A269F5919D2}"/>
              </a:ext>
            </a:extLst>
          </p:cNvPr>
          <p:cNvPicPr>
            <a:picLocks noChangeAspect="1"/>
          </p:cNvPicPr>
          <p:nvPr/>
        </p:nvPicPr>
        <p:blipFill>
          <a:blip r:embed="rId5"/>
          <a:stretch>
            <a:fillRect/>
          </a:stretch>
        </p:blipFill>
        <p:spPr>
          <a:xfrm>
            <a:off x="4802031" y="2574024"/>
            <a:ext cx="6443297" cy="1709951"/>
          </a:xfrm>
          <a:prstGeom prst="rect">
            <a:avLst/>
          </a:prstGeom>
        </p:spPr>
      </p:pic>
      <p:pic>
        <p:nvPicPr>
          <p:cNvPr id="10" name="Audio 9">
            <a:hlinkClick r:id="" action="ppaction://media"/>
            <a:extLst>
              <a:ext uri="{FF2B5EF4-FFF2-40B4-BE49-F238E27FC236}">
                <a16:creationId xmlns:a16="http://schemas.microsoft.com/office/drawing/2014/main" id="{CEF1AF95-53DE-7847-7FA4-08FA8BFF9C4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10134255"/>
      </p:ext>
    </p:extLst>
  </p:cSld>
  <p:clrMapOvr>
    <a:masterClrMapping/>
  </p:clrMapOvr>
  <p:transition spd="slow" advTm="2703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0"/>
                </p:tgtEl>
              </p:cMediaNode>
            </p:audio>
          </p:childTnLst>
        </p:cTn>
      </p:par>
    </p:tnLst>
    <p:bldLst>
      <p:bldP spid="11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0999" y="243235"/>
            <a:ext cx="8567057"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IMPLEMENTATION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p:grpSp>
        <p:nvGrpSpPr>
          <p:cNvPr id="9" name="Group 8" descr="Column 1 Heading">
            <a:extLst>
              <a:ext uri="{FF2B5EF4-FFF2-40B4-BE49-F238E27FC236}">
                <a16:creationId xmlns:a16="http://schemas.microsoft.com/office/drawing/2014/main" id="{C9979AAA-5782-7030-9C6A-A3456A965C91}"/>
              </a:ext>
            </a:extLst>
          </p:cNvPr>
          <p:cNvGrpSpPr/>
          <p:nvPr/>
        </p:nvGrpSpPr>
        <p:grpSpPr>
          <a:xfrm>
            <a:off x="841840" y="1466319"/>
            <a:ext cx="3266127" cy="523220"/>
            <a:chOff x="935299" y="1724527"/>
            <a:chExt cx="3266127" cy="523220"/>
          </a:xfrm>
        </p:grpSpPr>
        <p:sp>
          <p:nvSpPr>
            <p:cNvPr id="11" name="Rectangle 10">
              <a:extLst>
                <a:ext uri="{FF2B5EF4-FFF2-40B4-BE49-F238E27FC236}">
                  <a16:creationId xmlns:a16="http://schemas.microsoft.com/office/drawing/2014/main" id="{31AF62BD-3866-0D76-9248-F79F29E13FF3}"/>
                </a:ex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954FBE02-E79E-BC68-8419-40C31746CDA0}"/>
                </a:ext>
              </a:extLst>
            </p:cNvPr>
            <p:cNvSpPr txBox="1"/>
            <p:nvPr/>
          </p:nvSpPr>
          <p:spPr>
            <a:xfrm>
              <a:off x="1040130" y="1724527"/>
              <a:ext cx="3056463" cy="523220"/>
            </a:xfrm>
            <a:prstGeom prst="rect">
              <a:avLst/>
            </a:prstGeom>
            <a:noFill/>
          </p:spPr>
          <p:txBody>
            <a:bodyPr wrap="square" rtlCol="0">
              <a:spAutoFit/>
            </a:bodyPr>
            <a:lstStyle/>
            <a:p>
              <a:pPr algn="ctr"/>
              <a:r>
                <a:rPr lang="en-US" sz="14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TRAINING THE NEURAL NETWORK</a:t>
              </a:r>
            </a:p>
          </p:txBody>
        </p:sp>
      </p:grpSp>
      <p:grpSp>
        <p:nvGrpSpPr>
          <p:cNvPr id="13" name="Group 12" descr="Column 1 Text">
            <a:extLst>
              <a:ext uri="{FF2B5EF4-FFF2-40B4-BE49-F238E27FC236}">
                <a16:creationId xmlns:a16="http://schemas.microsoft.com/office/drawing/2014/main" id="{602DD483-4018-FEBA-B722-87B382FE9E36}"/>
              </a:ext>
            </a:extLst>
          </p:cNvPr>
          <p:cNvGrpSpPr/>
          <p:nvPr/>
        </p:nvGrpSpPr>
        <p:grpSpPr>
          <a:xfrm>
            <a:off x="841840" y="1937747"/>
            <a:ext cx="3266127" cy="3849436"/>
            <a:chOff x="935299" y="2195955"/>
            <a:chExt cx="3266127" cy="3161406"/>
          </a:xfrm>
        </p:grpSpPr>
        <p:sp>
          <p:nvSpPr>
            <p:cNvPr id="14" name="Rectangle 13">
              <a:extLst>
                <a:ext uri="{FF2B5EF4-FFF2-40B4-BE49-F238E27FC236}">
                  <a16:creationId xmlns:a16="http://schemas.microsoft.com/office/drawing/2014/main" id="{C924D851-210D-4D80-1828-0D69A74A8092}"/>
                </a:ex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5" name="TextBox 14">
              <a:extLst>
                <a:ext uri="{FF2B5EF4-FFF2-40B4-BE49-F238E27FC236}">
                  <a16:creationId xmlns:a16="http://schemas.microsoft.com/office/drawing/2014/main" id="{2E2CAE79-EE56-B4B3-BC27-D71BFB4DFA17}"/>
                </a:ext>
              </a:extLst>
            </p:cNvPr>
            <p:cNvSpPr txBox="1"/>
            <p:nvPr/>
          </p:nvSpPr>
          <p:spPr>
            <a:xfrm>
              <a:off x="1040131" y="2310373"/>
              <a:ext cx="3056463" cy="1543505"/>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This is the step where we train our neural network with the training set of the CIFAR10 data.</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The image shoes the code required to do so.</a:t>
              </a:r>
            </a:p>
          </p:txBody>
        </p:sp>
      </p:grpSp>
      <p:pic>
        <p:nvPicPr>
          <p:cNvPr id="5" name="Picture 4">
            <a:extLst>
              <a:ext uri="{FF2B5EF4-FFF2-40B4-BE49-F238E27FC236}">
                <a16:creationId xmlns:a16="http://schemas.microsoft.com/office/drawing/2014/main" id="{4D414721-2748-7A66-EBD0-F42E4B075945}"/>
              </a:ext>
            </a:extLst>
          </p:cNvPr>
          <p:cNvPicPr>
            <a:picLocks noChangeAspect="1"/>
          </p:cNvPicPr>
          <p:nvPr/>
        </p:nvPicPr>
        <p:blipFill>
          <a:blip r:embed="rId5"/>
          <a:stretch>
            <a:fillRect/>
          </a:stretch>
        </p:blipFill>
        <p:spPr>
          <a:xfrm>
            <a:off x="4664527" y="2638731"/>
            <a:ext cx="7026350" cy="1580537"/>
          </a:xfrm>
          <a:prstGeom prst="rect">
            <a:avLst/>
          </a:prstGeom>
        </p:spPr>
      </p:pic>
      <p:pic>
        <p:nvPicPr>
          <p:cNvPr id="17" name="Audio 16">
            <a:hlinkClick r:id="" action="ppaction://media"/>
            <a:extLst>
              <a:ext uri="{FF2B5EF4-FFF2-40B4-BE49-F238E27FC236}">
                <a16:creationId xmlns:a16="http://schemas.microsoft.com/office/drawing/2014/main" id="{BE1AEBE3-7D13-C608-F12A-0EE2A81052A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934341036"/>
      </p:ext>
    </p:extLst>
  </p:cSld>
  <p:clrMapOvr>
    <a:masterClrMapping/>
  </p:clrMapOvr>
  <p:transition spd="slow" advTm="1959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7"/>
                </p:tgtEl>
              </p:cMediaNode>
            </p:audio>
          </p:childTnLst>
        </p:cTn>
      </p:par>
    </p:tnLst>
    <p:bldLst>
      <p:bldP spid="11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6A7A52B5-2828-2907-8895-B244AE841221}"/>
              </a:ext>
            </a:extLst>
          </p:cNvPr>
          <p:cNvPicPr>
            <a:picLocks noChangeAspect="1"/>
          </p:cNvPicPr>
          <p:nvPr/>
        </p:nvPicPr>
        <p:blipFill>
          <a:blip r:embed="rId5"/>
          <a:stretch>
            <a:fillRect/>
          </a:stretch>
        </p:blipFill>
        <p:spPr>
          <a:xfrm>
            <a:off x="6096000" y="1181813"/>
            <a:ext cx="5274570" cy="4494373"/>
          </a:xfrm>
          <a:prstGeom prst="rect">
            <a:avLst/>
          </a:prstGeom>
          <a:effectLst>
            <a:reflection endPos="0" dist="50800" dir="5400000" sy="-100000" algn="bl" rotWithShape="0"/>
          </a:effectLst>
        </p:spPr>
      </p:pic>
      <p:sp>
        <p:nvSpPr>
          <p:cNvPr id="11" name="Rectangle 10">
            <a:extLst>
              <a:ext uri="{C183D7F6-B498-43B3-948B-1728B52AA6E4}">
                <adec:decorative xmlns:adec="http://schemas.microsoft.com/office/drawing/2017/decorative" val="1"/>
              </a:ext>
            </a:extLst>
          </p:cNvPr>
          <p:cNvSpPr/>
          <p:nvPr/>
        </p:nvSpPr>
        <p:spPr>
          <a:xfrm>
            <a:off x="0" y="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961229" y="1811629"/>
            <a:ext cx="3623472" cy="486287"/>
          </a:xfrm>
          <a:prstGeom prst="rect">
            <a:avLst/>
          </a:prstGeom>
          <a:noFill/>
        </p:spPr>
        <p:txBody>
          <a:bodyPr wrap="square" rtlCol="0">
            <a:spAutoFit/>
          </a:bodyPr>
          <a:lstStyle/>
          <a:p>
            <a:pPr>
              <a:lnSpc>
                <a:spcPct val="80000"/>
              </a:lnSpc>
            </a:pPr>
            <a:r>
              <a:rPr lang="en-US" sz="3200">
                <a:solidFill>
                  <a:schemeClr val="accent1"/>
                </a:solidFill>
                <a:latin typeface="Lato Black" panose="020F0502020204030203" pitchFamily="34" charset="0"/>
                <a:ea typeface="Lato Black" panose="020F0502020204030203" pitchFamily="34" charset="0"/>
                <a:cs typeface="Lato Black" panose="020F0502020204030203" pitchFamily="34" charset="0"/>
              </a:rPr>
              <a:t>OVERVIEW</a:t>
            </a:r>
          </a:p>
        </p:txBody>
      </p:sp>
      <p:sp>
        <p:nvSpPr>
          <p:cNvPr id="19" name="Rectangle 18"/>
          <p:cNvSpPr/>
          <p:nvPr/>
        </p:nvSpPr>
        <p:spPr>
          <a:xfrm>
            <a:off x="961229" y="2563242"/>
            <a:ext cx="3961291" cy="1617109"/>
          </a:xfrm>
          <a:prstGeom prst="rect">
            <a:avLst/>
          </a:prstGeom>
        </p:spPr>
        <p:txBody>
          <a:bodyPr wrap="square" lIns="91440" tIns="45720" rIns="91440" bIns="45720" anchor="t">
            <a:spAutoFit/>
          </a:bodyPr>
          <a:lstStyle/>
          <a:p>
            <a:pPr algn="just">
              <a:lnSpc>
                <a:spcPct val="120000"/>
              </a:lnSpc>
            </a:pPr>
            <a:r>
              <a:rPr lang="en-US" sz="1400" b="1" dirty="0">
                <a:solidFill>
                  <a:schemeClr val="accent1"/>
                </a:solidFill>
                <a:latin typeface="Lato" panose="020F0502020204030203" pitchFamily="34" charset="0"/>
                <a:ea typeface="Lato" panose="020F0502020204030203" pitchFamily="34" charset="0"/>
                <a:cs typeface="Lato" panose="020F0502020204030203" pitchFamily="34" charset="0"/>
              </a:rPr>
              <a:t>Artificial Neural Networks (ANN) </a:t>
            </a:r>
            <a:r>
              <a:rPr lang="en-US" sz="1400" b="1" dirty="0">
                <a:solidFill>
                  <a:schemeClr val="bg1"/>
                </a:solidFill>
                <a:latin typeface="Lato" panose="020F0502020204030203" pitchFamily="34" charset="0"/>
                <a:ea typeface="Lato" panose="020F0502020204030203" pitchFamily="34" charset="0"/>
                <a:cs typeface="Lato" panose="020F0502020204030203" pitchFamily="34" charset="0"/>
              </a:rPr>
              <a:t>imitate the neuron system, connecting nodes of the neuron, processed by the activation function, to make a final decision based on the calculation between weights multiplied by input value plus the bias (</a:t>
            </a:r>
            <a:r>
              <a:rPr lang="en-US" sz="1400" dirty="0" err="1">
                <a:solidFill>
                  <a:schemeClr val="bg1"/>
                </a:solidFill>
                <a:latin typeface="Lato" panose="020F0502020204030203" pitchFamily="34" charset="0"/>
                <a:ea typeface="Lato" panose="020F0502020204030203" pitchFamily="34" charset="0"/>
                <a:cs typeface="Lato" panose="020F0502020204030203" pitchFamily="34" charset="0"/>
              </a:rPr>
              <a:t>Géron</a:t>
            </a: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 2019)</a:t>
            </a:r>
            <a:r>
              <a:rPr lang="en-US" sz="1400" b="1" dirty="0">
                <a:solidFill>
                  <a:schemeClr val="bg1"/>
                </a:solidFill>
                <a:latin typeface="Lato" panose="020F0502020204030203" pitchFamily="34" charset="0"/>
                <a:ea typeface="Lato" panose="020F0502020204030203" pitchFamily="34" charset="0"/>
                <a:cs typeface="Lato" panose="020F0502020204030203" pitchFamily="34" charset="0"/>
              </a:rPr>
              <a:t> . </a:t>
            </a:r>
            <a:endParaRPr lang="en-US" sz="1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 name="Title 3" hidden="1">
            <a:extLst>
              <a:ext uri="{FF2B5EF4-FFF2-40B4-BE49-F238E27FC236}">
                <a16:creationId xmlns:a16="http://schemas.microsoft.com/office/drawing/2014/main" id="{B99C03C8-BF33-4C27-9832-97127EEB1CC4}"/>
              </a:ext>
            </a:extLst>
          </p:cNvPr>
          <p:cNvSpPr>
            <a:spLocks noGrp="1"/>
          </p:cNvSpPr>
          <p:nvPr>
            <p:ph type="title"/>
          </p:nvPr>
        </p:nvSpPr>
        <p:spPr/>
        <p:txBody>
          <a:bodyPr/>
          <a:lstStyle/>
          <a:p>
            <a:r>
              <a:rPr lang="en-US"/>
              <a:t>Slide 2</a:t>
            </a:r>
          </a:p>
        </p:txBody>
      </p:sp>
      <p:pic>
        <p:nvPicPr>
          <p:cNvPr id="26" name="Audio 25">
            <a:hlinkClick r:id="" action="ppaction://media"/>
            <a:extLst>
              <a:ext uri="{FF2B5EF4-FFF2-40B4-BE49-F238E27FC236}">
                <a16:creationId xmlns:a16="http://schemas.microsoft.com/office/drawing/2014/main" id="{EC4C3087-D950-147F-B117-334BCABAC30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503053755"/>
      </p:ext>
    </p:extLst>
  </p:cSld>
  <p:clrMapOvr>
    <a:masterClrMapping/>
  </p:clrMapOvr>
  <mc:AlternateContent xmlns:mc="http://schemas.openxmlformats.org/markup-compatibility/2006" xmlns:p14="http://schemas.microsoft.com/office/powerpoint/2010/main">
    <mc:Choice Requires="p14">
      <p:transition spd="med" p14:dur="700" advTm="50984">
        <p:fade/>
      </p:transition>
    </mc:Choice>
    <mc:Fallback xmlns="">
      <p:transition spd="med" advTm="509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par>
                                <p:cTn id="7" presetID="12" presetClass="entr" presetSubtype="8"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 calcmode="lin" valueType="num">
                                      <p:cBhvr additive="base">
                                        <p:cTn id="9" dur="500"/>
                                        <p:tgtEl>
                                          <p:spTgt spid="18"/>
                                        </p:tgtEl>
                                        <p:attrNameLst>
                                          <p:attrName>ppt_x</p:attrName>
                                        </p:attrNameLst>
                                      </p:cBhvr>
                                      <p:tavLst>
                                        <p:tav tm="0">
                                          <p:val>
                                            <p:strVal val="#ppt_x-#ppt_w*1.125000"/>
                                          </p:val>
                                        </p:tav>
                                        <p:tav tm="100000">
                                          <p:val>
                                            <p:strVal val="#ppt_x"/>
                                          </p:val>
                                        </p:tav>
                                      </p:tavLst>
                                    </p:anim>
                                    <p:animEffect transition="in" filter="wipe(right)">
                                      <p:cBhvr>
                                        <p:cTn id="10" dur="500"/>
                                        <p:tgtEl>
                                          <p:spTgt spid="1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6"/>
                </p:tgtEl>
              </p:cMediaNode>
            </p:audio>
          </p:childTnLst>
        </p:cTn>
      </p:par>
    </p:tnLst>
    <p:bldLst>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0999" y="243235"/>
            <a:ext cx="8567057"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IMPLEMENTATION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p:grpSp>
        <p:nvGrpSpPr>
          <p:cNvPr id="9" name="Group 8" descr="Column 1 Heading">
            <a:extLst>
              <a:ext uri="{FF2B5EF4-FFF2-40B4-BE49-F238E27FC236}">
                <a16:creationId xmlns:a16="http://schemas.microsoft.com/office/drawing/2014/main" id="{C9979AAA-5782-7030-9C6A-A3456A965C91}"/>
              </a:ext>
            </a:extLst>
          </p:cNvPr>
          <p:cNvGrpSpPr/>
          <p:nvPr/>
        </p:nvGrpSpPr>
        <p:grpSpPr>
          <a:xfrm>
            <a:off x="841840" y="1466319"/>
            <a:ext cx="3266127" cy="523220"/>
            <a:chOff x="935299" y="1724527"/>
            <a:chExt cx="3266127" cy="523220"/>
          </a:xfrm>
        </p:grpSpPr>
        <p:sp>
          <p:nvSpPr>
            <p:cNvPr id="11" name="Rectangle 10">
              <a:extLst>
                <a:ext uri="{FF2B5EF4-FFF2-40B4-BE49-F238E27FC236}">
                  <a16:creationId xmlns:a16="http://schemas.microsoft.com/office/drawing/2014/main" id="{31AF62BD-3866-0D76-9248-F79F29E13FF3}"/>
                </a:ex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954FBE02-E79E-BC68-8419-40C31746CDA0}"/>
                </a:ext>
              </a:extLst>
            </p:cNvPr>
            <p:cNvSpPr txBox="1"/>
            <p:nvPr/>
          </p:nvSpPr>
          <p:spPr>
            <a:xfrm>
              <a:off x="1040130" y="1724527"/>
              <a:ext cx="3056463" cy="523220"/>
            </a:xfrm>
            <a:prstGeom prst="rect">
              <a:avLst/>
            </a:prstGeom>
            <a:noFill/>
          </p:spPr>
          <p:txBody>
            <a:bodyPr wrap="square" rtlCol="0">
              <a:spAutoFit/>
            </a:bodyPr>
            <a:lstStyle/>
            <a:p>
              <a:pPr algn="ctr"/>
              <a:r>
                <a:rPr lang="en-US" sz="14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HOW THE NEURAL NET PERFORMS </a:t>
              </a:r>
            </a:p>
          </p:txBody>
        </p:sp>
      </p:grpSp>
      <p:grpSp>
        <p:nvGrpSpPr>
          <p:cNvPr id="13" name="Group 12" descr="Column 1 Text">
            <a:extLst>
              <a:ext uri="{FF2B5EF4-FFF2-40B4-BE49-F238E27FC236}">
                <a16:creationId xmlns:a16="http://schemas.microsoft.com/office/drawing/2014/main" id="{602DD483-4018-FEBA-B722-87B382FE9E36}"/>
              </a:ext>
            </a:extLst>
          </p:cNvPr>
          <p:cNvGrpSpPr/>
          <p:nvPr/>
        </p:nvGrpSpPr>
        <p:grpSpPr>
          <a:xfrm>
            <a:off x="841840" y="1937747"/>
            <a:ext cx="3266127" cy="3849436"/>
            <a:chOff x="935299" y="2195955"/>
            <a:chExt cx="3266127" cy="3161406"/>
          </a:xfrm>
        </p:grpSpPr>
        <p:sp>
          <p:nvSpPr>
            <p:cNvPr id="14" name="Rectangle 13">
              <a:extLst>
                <a:ext uri="{FF2B5EF4-FFF2-40B4-BE49-F238E27FC236}">
                  <a16:creationId xmlns:a16="http://schemas.microsoft.com/office/drawing/2014/main" id="{C924D851-210D-4D80-1828-0D69A74A8092}"/>
                </a:ex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5" name="TextBox 14">
              <a:extLst>
                <a:ext uri="{FF2B5EF4-FFF2-40B4-BE49-F238E27FC236}">
                  <a16:creationId xmlns:a16="http://schemas.microsoft.com/office/drawing/2014/main" id="{2E2CAE79-EE56-B4B3-BC27-D71BFB4DFA17}"/>
                </a:ext>
              </a:extLst>
            </p:cNvPr>
            <p:cNvSpPr txBox="1"/>
            <p:nvPr/>
          </p:nvSpPr>
          <p:spPr>
            <a:xfrm>
              <a:off x="1040131" y="2310373"/>
              <a:ext cx="3056463" cy="2453463"/>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The model’s performance on the train data set is observed.</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The time taken for each iteration (epoch) is about 1 minute, on an average. This varies based on the system specifications.</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Bigger the computer, faster is the training time.</a:t>
              </a:r>
            </a:p>
          </p:txBody>
        </p:sp>
      </p:grpSp>
      <p:pic>
        <p:nvPicPr>
          <p:cNvPr id="6" name="Picture 5">
            <a:extLst>
              <a:ext uri="{FF2B5EF4-FFF2-40B4-BE49-F238E27FC236}">
                <a16:creationId xmlns:a16="http://schemas.microsoft.com/office/drawing/2014/main" id="{B6BBA403-B588-104C-171E-8BBAEA15EAED}"/>
              </a:ext>
            </a:extLst>
          </p:cNvPr>
          <p:cNvPicPr>
            <a:picLocks noChangeAspect="1"/>
          </p:cNvPicPr>
          <p:nvPr/>
        </p:nvPicPr>
        <p:blipFill>
          <a:blip r:embed="rId5"/>
          <a:stretch>
            <a:fillRect/>
          </a:stretch>
        </p:blipFill>
        <p:spPr>
          <a:xfrm>
            <a:off x="4259073" y="1466319"/>
            <a:ext cx="7649923" cy="4320864"/>
          </a:xfrm>
          <a:prstGeom prst="rect">
            <a:avLst/>
          </a:prstGeom>
        </p:spPr>
      </p:pic>
      <p:pic>
        <p:nvPicPr>
          <p:cNvPr id="18" name="Audio 17">
            <a:hlinkClick r:id="" action="ppaction://media"/>
            <a:extLst>
              <a:ext uri="{FF2B5EF4-FFF2-40B4-BE49-F238E27FC236}">
                <a16:creationId xmlns:a16="http://schemas.microsoft.com/office/drawing/2014/main" id="{3BFEEE09-771D-613E-24AF-97A95F12A12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18610832"/>
      </p:ext>
    </p:extLst>
  </p:cSld>
  <p:clrMapOvr>
    <a:masterClrMapping/>
  </p:clrMapOvr>
  <p:transition spd="slow" advTm="2458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8"/>
                </p:tgtEl>
              </p:cMediaNode>
            </p:audio>
          </p:childTnLst>
        </p:cTn>
      </p:par>
    </p:tnLst>
    <p:bldLst>
      <p:bldP spid="11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0999" y="243235"/>
            <a:ext cx="8567057"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RESULTS AND TESTING</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p:grpSp>
        <p:nvGrpSpPr>
          <p:cNvPr id="9" name="Group 8" descr="Column 1 Heading">
            <a:extLst>
              <a:ext uri="{FF2B5EF4-FFF2-40B4-BE49-F238E27FC236}">
                <a16:creationId xmlns:a16="http://schemas.microsoft.com/office/drawing/2014/main" id="{C9979AAA-5782-7030-9C6A-A3456A965C91}"/>
              </a:ext>
            </a:extLst>
          </p:cNvPr>
          <p:cNvGrpSpPr/>
          <p:nvPr/>
        </p:nvGrpSpPr>
        <p:grpSpPr>
          <a:xfrm>
            <a:off x="841840" y="1466319"/>
            <a:ext cx="3266127" cy="523220"/>
            <a:chOff x="935299" y="1724527"/>
            <a:chExt cx="3266127" cy="523220"/>
          </a:xfrm>
        </p:grpSpPr>
        <p:sp>
          <p:nvSpPr>
            <p:cNvPr id="11" name="Rectangle 10">
              <a:extLst>
                <a:ext uri="{FF2B5EF4-FFF2-40B4-BE49-F238E27FC236}">
                  <a16:creationId xmlns:a16="http://schemas.microsoft.com/office/drawing/2014/main" id="{31AF62BD-3866-0D76-9248-F79F29E13FF3}"/>
                </a:ex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954FBE02-E79E-BC68-8419-40C31746CDA0}"/>
                </a:ext>
              </a:extLst>
            </p:cNvPr>
            <p:cNvSpPr txBox="1"/>
            <p:nvPr/>
          </p:nvSpPr>
          <p:spPr>
            <a:xfrm>
              <a:off x="1040130" y="1724527"/>
              <a:ext cx="3056463" cy="523220"/>
            </a:xfrm>
            <a:prstGeom prst="rect">
              <a:avLst/>
            </a:prstGeom>
            <a:noFill/>
          </p:spPr>
          <p:txBody>
            <a:bodyPr wrap="square" rtlCol="0">
              <a:spAutoFit/>
            </a:bodyPr>
            <a:lstStyle/>
            <a:p>
              <a:pPr algn="ctr"/>
              <a:r>
                <a:rPr lang="en-US" sz="14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GRAPHICAL REPRESENTATION OF THE MODEL PERFORMANCE</a:t>
              </a:r>
            </a:p>
          </p:txBody>
        </p:sp>
      </p:grpSp>
      <p:grpSp>
        <p:nvGrpSpPr>
          <p:cNvPr id="13" name="Group 12" descr="Column 1 Text">
            <a:extLst>
              <a:ext uri="{FF2B5EF4-FFF2-40B4-BE49-F238E27FC236}">
                <a16:creationId xmlns:a16="http://schemas.microsoft.com/office/drawing/2014/main" id="{602DD483-4018-FEBA-B722-87B382FE9E36}"/>
              </a:ext>
            </a:extLst>
          </p:cNvPr>
          <p:cNvGrpSpPr/>
          <p:nvPr/>
        </p:nvGrpSpPr>
        <p:grpSpPr>
          <a:xfrm>
            <a:off x="841840" y="1937747"/>
            <a:ext cx="3266127" cy="936082"/>
            <a:chOff x="935299" y="2195955"/>
            <a:chExt cx="3266127" cy="3161406"/>
          </a:xfrm>
        </p:grpSpPr>
        <p:sp>
          <p:nvSpPr>
            <p:cNvPr id="14" name="Rectangle 13">
              <a:extLst>
                <a:ext uri="{FF2B5EF4-FFF2-40B4-BE49-F238E27FC236}">
                  <a16:creationId xmlns:a16="http://schemas.microsoft.com/office/drawing/2014/main" id="{C924D851-210D-4D80-1828-0D69A74A8092}"/>
                </a:ex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5" name="TextBox 14">
              <a:extLst>
                <a:ext uri="{FF2B5EF4-FFF2-40B4-BE49-F238E27FC236}">
                  <a16:creationId xmlns:a16="http://schemas.microsoft.com/office/drawing/2014/main" id="{2E2CAE79-EE56-B4B3-BC27-D71BFB4DFA17}"/>
                </a:ext>
              </a:extLst>
            </p:cNvPr>
            <p:cNvSpPr txBox="1"/>
            <p:nvPr/>
          </p:nvSpPr>
          <p:spPr>
            <a:xfrm>
              <a:off x="1040131" y="2310373"/>
              <a:ext cx="3056463" cy="633548"/>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As explained, the loss decreases as the accuracy goes up with each iteration.</a:t>
              </a:r>
            </a:p>
          </p:txBody>
        </p:sp>
      </p:grpSp>
      <p:pic>
        <p:nvPicPr>
          <p:cNvPr id="5" name="Picture 4">
            <a:extLst>
              <a:ext uri="{FF2B5EF4-FFF2-40B4-BE49-F238E27FC236}">
                <a16:creationId xmlns:a16="http://schemas.microsoft.com/office/drawing/2014/main" id="{4507BD12-3892-75D0-4E94-F47540A3B253}"/>
              </a:ext>
            </a:extLst>
          </p:cNvPr>
          <p:cNvPicPr>
            <a:picLocks noChangeAspect="1"/>
          </p:cNvPicPr>
          <p:nvPr/>
        </p:nvPicPr>
        <p:blipFill>
          <a:blip r:embed="rId5"/>
          <a:stretch>
            <a:fillRect/>
          </a:stretch>
        </p:blipFill>
        <p:spPr>
          <a:xfrm>
            <a:off x="342900" y="3345257"/>
            <a:ext cx="7153559" cy="2633340"/>
          </a:xfrm>
          <a:prstGeom prst="rect">
            <a:avLst/>
          </a:prstGeom>
        </p:spPr>
      </p:pic>
      <p:grpSp>
        <p:nvGrpSpPr>
          <p:cNvPr id="8" name="Group 7" descr="Column 1 Heading">
            <a:extLst>
              <a:ext uri="{FF2B5EF4-FFF2-40B4-BE49-F238E27FC236}">
                <a16:creationId xmlns:a16="http://schemas.microsoft.com/office/drawing/2014/main" id="{4BCD16F3-D07F-A063-90E3-B513673B1ABC}"/>
              </a:ext>
            </a:extLst>
          </p:cNvPr>
          <p:cNvGrpSpPr/>
          <p:nvPr/>
        </p:nvGrpSpPr>
        <p:grpSpPr>
          <a:xfrm>
            <a:off x="7496459" y="1466319"/>
            <a:ext cx="3266127" cy="523220"/>
            <a:chOff x="935299" y="1724527"/>
            <a:chExt cx="3266127" cy="523220"/>
          </a:xfrm>
        </p:grpSpPr>
        <p:sp>
          <p:nvSpPr>
            <p:cNvPr id="10" name="Rectangle 9">
              <a:extLst>
                <a:ext uri="{FF2B5EF4-FFF2-40B4-BE49-F238E27FC236}">
                  <a16:creationId xmlns:a16="http://schemas.microsoft.com/office/drawing/2014/main" id="{11B15A24-B8DC-E119-EE0C-636F31E88734}"/>
                </a:ex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6" name="TextBox 15">
              <a:extLst>
                <a:ext uri="{FF2B5EF4-FFF2-40B4-BE49-F238E27FC236}">
                  <a16:creationId xmlns:a16="http://schemas.microsoft.com/office/drawing/2014/main" id="{C2BE3D20-D36F-A782-6898-29BCE5D4335A}"/>
                </a:ext>
              </a:extLst>
            </p:cNvPr>
            <p:cNvSpPr txBox="1"/>
            <p:nvPr/>
          </p:nvSpPr>
          <p:spPr>
            <a:xfrm>
              <a:off x="1040130" y="1724527"/>
              <a:ext cx="3056463" cy="523220"/>
            </a:xfrm>
            <a:prstGeom prst="rect">
              <a:avLst/>
            </a:prstGeom>
            <a:noFill/>
          </p:spPr>
          <p:txBody>
            <a:bodyPr wrap="square" rtlCol="0">
              <a:spAutoFit/>
            </a:bodyPr>
            <a:lstStyle/>
            <a:p>
              <a:pPr algn="ctr"/>
              <a:r>
                <a:rPr lang="en-US" sz="14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TESTING MODEL USING TEST DATASET</a:t>
              </a:r>
            </a:p>
          </p:txBody>
        </p:sp>
      </p:grpSp>
      <p:grpSp>
        <p:nvGrpSpPr>
          <p:cNvPr id="17" name="Group 16" descr="Column 1 Text">
            <a:extLst>
              <a:ext uri="{FF2B5EF4-FFF2-40B4-BE49-F238E27FC236}">
                <a16:creationId xmlns:a16="http://schemas.microsoft.com/office/drawing/2014/main" id="{3CE47F62-B243-FF55-BD74-D50BEB402DC0}"/>
              </a:ext>
            </a:extLst>
          </p:cNvPr>
          <p:cNvGrpSpPr/>
          <p:nvPr/>
        </p:nvGrpSpPr>
        <p:grpSpPr>
          <a:xfrm>
            <a:off x="7496459" y="1937747"/>
            <a:ext cx="3266127" cy="1570089"/>
            <a:chOff x="935299" y="2195955"/>
            <a:chExt cx="3266127" cy="3161406"/>
          </a:xfrm>
        </p:grpSpPr>
        <p:sp>
          <p:nvSpPr>
            <p:cNvPr id="18" name="Rectangle 17">
              <a:extLst>
                <a:ext uri="{FF2B5EF4-FFF2-40B4-BE49-F238E27FC236}">
                  <a16:creationId xmlns:a16="http://schemas.microsoft.com/office/drawing/2014/main" id="{622C6587-3409-4B7F-15F5-EE1AF8AA89C3}"/>
                </a:ex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9" name="TextBox 18">
              <a:extLst>
                <a:ext uri="{FF2B5EF4-FFF2-40B4-BE49-F238E27FC236}">
                  <a16:creationId xmlns:a16="http://schemas.microsoft.com/office/drawing/2014/main" id="{0B2AA28C-095A-948F-DFA8-B03902DBF81B}"/>
                </a:ext>
              </a:extLst>
            </p:cNvPr>
            <p:cNvSpPr txBox="1"/>
            <p:nvPr/>
          </p:nvSpPr>
          <p:spPr>
            <a:xfrm>
              <a:off x="1040131" y="2310373"/>
              <a:ext cx="3056463" cy="2296947"/>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The model is now tested with the test data of the CIFAR10 data.</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It has a score of 68% .</a:t>
              </a:r>
            </a:p>
          </p:txBody>
        </p:sp>
      </p:grpSp>
      <p:pic>
        <p:nvPicPr>
          <p:cNvPr id="21" name="Picture 20">
            <a:extLst>
              <a:ext uri="{FF2B5EF4-FFF2-40B4-BE49-F238E27FC236}">
                <a16:creationId xmlns:a16="http://schemas.microsoft.com/office/drawing/2014/main" id="{C8E5D23C-63D6-901D-D9EF-5D79C993A2B0}"/>
              </a:ext>
            </a:extLst>
          </p:cNvPr>
          <p:cNvPicPr>
            <a:picLocks noChangeAspect="1"/>
          </p:cNvPicPr>
          <p:nvPr/>
        </p:nvPicPr>
        <p:blipFill>
          <a:blip r:embed="rId6"/>
          <a:stretch>
            <a:fillRect/>
          </a:stretch>
        </p:blipFill>
        <p:spPr>
          <a:xfrm>
            <a:off x="7914914" y="4621727"/>
            <a:ext cx="3535712" cy="471428"/>
          </a:xfrm>
          <a:prstGeom prst="rect">
            <a:avLst/>
          </a:prstGeom>
        </p:spPr>
      </p:pic>
      <p:pic>
        <p:nvPicPr>
          <p:cNvPr id="23" name="Audio 22">
            <a:hlinkClick r:id="" action="ppaction://media"/>
            <a:extLst>
              <a:ext uri="{FF2B5EF4-FFF2-40B4-BE49-F238E27FC236}">
                <a16:creationId xmlns:a16="http://schemas.microsoft.com/office/drawing/2014/main" id="{ED80514A-F9C0-52F8-BE91-8F74384D0EA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705714977"/>
      </p:ext>
    </p:extLst>
  </p:cSld>
  <p:clrMapOvr>
    <a:masterClrMapping/>
  </p:clrMapOvr>
  <p:transition spd="slow" advTm="5093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22" presetClass="entr" presetSubtype="1"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23"/>
                </p:tgtEl>
              </p:cMediaNode>
            </p:audio>
          </p:childTnLst>
        </p:cTn>
      </p:par>
    </p:tnLst>
    <p:bldLst>
      <p:bldP spid="11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0999" y="243235"/>
            <a:ext cx="8567057"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RESULTS AND TESTING</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p:grpSp>
        <p:nvGrpSpPr>
          <p:cNvPr id="9" name="Group 8" descr="Column 1 Heading">
            <a:extLst>
              <a:ext uri="{FF2B5EF4-FFF2-40B4-BE49-F238E27FC236}">
                <a16:creationId xmlns:a16="http://schemas.microsoft.com/office/drawing/2014/main" id="{C9979AAA-5782-7030-9C6A-A3456A965C91}"/>
              </a:ext>
            </a:extLst>
          </p:cNvPr>
          <p:cNvGrpSpPr/>
          <p:nvPr/>
        </p:nvGrpSpPr>
        <p:grpSpPr>
          <a:xfrm>
            <a:off x="841840" y="1222232"/>
            <a:ext cx="3266127" cy="759748"/>
            <a:chOff x="935299" y="1480440"/>
            <a:chExt cx="3266127" cy="759748"/>
          </a:xfrm>
        </p:grpSpPr>
        <p:sp>
          <p:nvSpPr>
            <p:cNvPr id="11" name="Rectangle 10">
              <a:extLst>
                <a:ext uri="{FF2B5EF4-FFF2-40B4-BE49-F238E27FC236}">
                  <a16:creationId xmlns:a16="http://schemas.microsoft.com/office/drawing/2014/main" id="{31AF62BD-3866-0D76-9248-F79F29E13FF3}"/>
                </a:ext>
                <a:ext uri="{C183D7F6-B498-43B3-948B-1728B52AA6E4}">
                  <adec:decorative xmlns:adec="http://schemas.microsoft.com/office/drawing/2017/decorative" val="1"/>
                </a:ext>
              </a:extLst>
            </p:cNvPr>
            <p:cNvSpPr/>
            <p:nvPr/>
          </p:nvSpPr>
          <p:spPr>
            <a:xfrm>
              <a:off x="935299" y="1480440"/>
              <a:ext cx="3266127" cy="7155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954FBE02-E79E-BC68-8419-40C31746CDA0}"/>
                </a:ext>
              </a:extLst>
            </p:cNvPr>
            <p:cNvSpPr txBox="1"/>
            <p:nvPr/>
          </p:nvSpPr>
          <p:spPr>
            <a:xfrm>
              <a:off x="1040130" y="1501524"/>
              <a:ext cx="3056463" cy="738664"/>
            </a:xfrm>
            <a:prstGeom prst="rect">
              <a:avLst/>
            </a:prstGeom>
            <a:noFill/>
          </p:spPr>
          <p:txBody>
            <a:bodyPr wrap="square" rtlCol="0">
              <a:spAutoFit/>
            </a:bodyPr>
            <a:lstStyle/>
            <a:p>
              <a:pPr algn="ctr"/>
              <a:r>
                <a:rPr lang="en-US" sz="14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GENERATING THE CLASSIFICATION REPORT FOR ALL CLASSES</a:t>
              </a:r>
            </a:p>
          </p:txBody>
        </p:sp>
      </p:grpSp>
      <p:grpSp>
        <p:nvGrpSpPr>
          <p:cNvPr id="13" name="Group 12" descr="Column 1 Text">
            <a:extLst>
              <a:ext uri="{FF2B5EF4-FFF2-40B4-BE49-F238E27FC236}">
                <a16:creationId xmlns:a16="http://schemas.microsoft.com/office/drawing/2014/main" id="{602DD483-4018-FEBA-B722-87B382FE9E36}"/>
              </a:ext>
            </a:extLst>
          </p:cNvPr>
          <p:cNvGrpSpPr/>
          <p:nvPr/>
        </p:nvGrpSpPr>
        <p:grpSpPr>
          <a:xfrm>
            <a:off x="841840" y="1937747"/>
            <a:ext cx="3266127" cy="3570424"/>
            <a:chOff x="935299" y="2195955"/>
            <a:chExt cx="3266127" cy="3161406"/>
          </a:xfrm>
        </p:grpSpPr>
        <p:sp>
          <p:nvSpPr>
            <p:cNvPr id="14" name="Rectangle 13">
              <a:extLst>
                <a:ext uri="{FF2B5EF4-FFF2-40B4-BE49-F238E27FC236}">
                  <a16:creationId xmlns:a16="http://schemas.microsoft.com/office/drawing/2014/main" id="{C924D851-210D-4D80-1828-0D69A74A8092}"/>
                </a:ex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5" name="TextBox 14">
              <a:extLst>
                <a:ext uri="{FF2B5EF4-FFF2-40B4-BE49-F238E27FC236}">
                  <a16:creationId xmlns:a16="http://schemas.microsoft.com/office/drawing/2014/main" id="{2E2CAE79-EE56-B4B3-BC27-D71BFB4DFA17}"/>
                </a:ext>
              </a:extLst>
            </p:cNvPr>
            <p:cNvSpPr txBox="1"/>
            <p:nvPr/>
          </p:nvSpPr>
          <p:spPr>
            <a:xfrm>
              <a:off x="1040131" y="2310373"/>
              <a:ext cx="3056463" cy="1337101"/>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Classification report gives the summary of important metrics like f1 score, precision, recall, etc. for all the classes in the CIFAR10 data.</a:t>
              </a:r>
            </a:p>
          </p:txBody>
        </p:sp>
      </p:grpSp>
      <p:pic>
        <p:nvPicPr>
          <p:cNvPr id="6" name="Picture 5">
            <a:extLst>
              <a:ext uri="{FF2B5EF4-FFF2-40B4-BE49-F238E27FC236}">
                <a16:creationId xmlns:a16="http://schemas.microsoft.com/office/drawing/2014/main" id="{9B31AC0E-0B1E-F1AF-0D06-165ED8FB90E7}"/>
              </a:ext>
            </a:extLst>
          </p:cNvPr>
          <p:cNvPicPr>
            <a:picLocks noChangeAspect="1"/>
          </p:cNvPicPr>
          <p:nvPr/>
        </p:nvPicPr>
        <p:blipFill>
          <a:blip r:embed="rId5"/>
          <a:stretch>
            <a:fillRect/>
          </a:stretch>
        </p:blipFill>
        <p:spPr>
          <a:xfrm>
            <a:off x="6096000" y="1405773"/>
            <a:ext cx="5379542" cy="4046454"/>
          </a:xfrm>
          <a:prstGeom prst="rect">
            <a:avLst/>
          </a:prstGeom>
        </p:spPr>
      </p:pic>
      <p:pic>
        <p:nvPicPr>
          <p:cNvPr id="10" name="Audio 9">
            <a:hlinkClick r:id="" action="ppaction://media"/>
            <a:extLst>
              <a:ext uri="{FF2B5EF4-FFF2-40B4-BE49-F238E27FC236}">
                <a16:creationId xmlns:a16="http://schemas.microsoft.com/office/drawing/2014/main" id="{F7D78B2E-19CB-EC9D-695C-3BCD36876CF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995258687"/>
      </p:ext>
    </p:extLst>
  </p:cSld>
  <p:clrMapOvr>
    <a:masterClrMapping/>
  </p:clrMapOvr>
  <p:transition spd="slow" advTm="3143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0"/>
                </p:tgtEl>
              </p:cMediaNode>
            </p:audio>
          </p:childTnLst>
        </p:cTn>
      </p:par>
    </p:tnLst>
    <p:bldLst>
      <p:bldP spid="11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0999" y="243235"/>
            <a:ext cx="8567057"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RESULTS AND TESTING</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p:grpSp>
        <p:nvGrpSpPr>
          <p:cNvPr id="9" name="Group 8" descr="Column 1 Heading">
            <a:extLst>
              <a:ext uri="{FF2B5EF4-FFF2-40B4-BE49-F238E27FC236}">
                <a16:creationId xmlns:a16="http://schemas.microsoft.com/office/drawing/2014/main" id="{C9979AAA-5782-7030-9C6A-A3456A965C91}"/>
              </a:ext>
            </a:extLst>
          </p:cNvPr>
          <p:cNvGrpSpPr/>
          <p:nvPr/>
        </p:nvGrpSpPr>
        <p:grpSpPr>
          <a:xfrm>
            <a:off x="841840" y="1222232"/>
            <a:ext cx="3266127" cy="759748"/>
            <a:chOff x="935299" y="1480440"/>
            <a:chExt cx="3266127" cy="759748"/>
          </a:xfrm>
        </p:grpSpPr>
        <p:sp>
          <p:nvSpPr>
            <p:cNvPr id="11" name="Rectangle 10">
              <a:extLst>
                <a:ext uri="{FF2B5EF4-FFF2-40B4-BE49-F238E27FC236}">
                  <a16:creationId xmlns:a16="http://schemas.microsoft.com/office/drawing/2014/main" id="{31AF62BD-3866-0D76-9248-F79F29E13FF3}"/>
                </a:ext>
                <a:ext uri="{C183D7F6-B498-43B3-948B-1728B52AA6E4}">
                  <adec:decorative xmlns:adec="http://schemas.microsoft.com/office/drawing/2017/decorative" val="1"/>
                </a:ext>
              </a:extLst>
            </p:cNvPr>
            <p:cNvSpPr/>
            <p:nvPr/>
          </p:nvSpPr>
          <p:spPr>
            <a:xfrm>
              <a:off x="935299" y="1480440"/>
              <a:ext cx="3266127" cy="7155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954FBE02-E79E-BC68-8419-40C31746CDA0}"/>
                </a:ext>
              </a:extLst>
            </p:cNvPr>
            <p:cNvSpPr txBox="1"/>
            <p:nvPr/>
          </p:nvSpPr>
          <p:spPr>
            <a:xfrm>
              <a:off x="1040130" y="1501524"/>
              <a:ext cx="3056463" cy="738664"/>
            </a:xfrm>
            <a:prstGeom prst="rect">
              <a:avLst/>
            </a:prstGeom>
            <a:noFill/>
          </p:spPr>
          <p:txBody>
            <a:bodyPr wrap="square" rtlCol="0">
              <a:spAutoFit/>
            </a:bodyPr>
            <a:lstStyle/>
            <a:p>
              <a:pPr algn="ctr"/>
              <a:r>
                <a:rPr lang="en-US" sz="14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VERIFYING THE PREDICTIONS – RIGHT, WRONG AND EXTREMELY WRONG</a:t>
              </a:r>
            </a:p>
          </p:txBody>
        </p:sp>
      </p:grpSp>
      <p:grpSp>
        <p:nvGrpSpPr>
          <p:cNvPr id="13" name="Group 12" descr="Column 1 Text">
            <a:extLst>
              <a:ext uri="{FF2B5EF4-FFF2-40B4-BE49-F238E27FC236}">
                <a16:creationId xmlns:a16="http://schemas.microsoft.com/office/drawing/2014/main" id="{602DD483-4018-FEBA-B722-87B382FE9E36}"/>
              </a:ext>
            </a:extLst>
          </p:cNvPr>
          <p:cNvGrpSpPr/>
          <p:nvPr/>
        </p:nvGrpSpPr>
        <p:grpSpPr>
          <a:xfrm>
            <a:off x="841840" y="1937747"/>
            <a:ext cx="3266127" cy="3570424"/>
            <a:chOff x="935299" y="2195955"/>
            <a:chExt cx="3266127" cy="3161406"/>
          </a:xfrm>
        </p:grpSpPr>
        <p:sp>
          <p:nvSpPr>
            <p:cNvPr id="14" name="Rectangle 13">
              <a:extLst>
                <a:ext uri="{FF2B5EF4-FFF2-40B4-BE49-F238E27FC236}">
                  <a16:creationId xmlns:a16="http://schemas.microsoft.com/office/drawing/2014/main" id="{C924D851-210D-4D80-1828-0D69A74A8092}"/>
                </a:ex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5" name="TextBox 14">
              <a:extLst>
                <a:ext uri="{FF2B5EF4-FFF2-40B4-BE49-F238E27FC236}">
                  <a16:creationId xmlns:a16="http://schemas.microsoft.com/office/drawing/2014/main" id="{2E2CAE79-EE56-B4B3-BC27-D71BFB4DFA17}"/>
                </a:ext>
              </a:extLst>
            </p:cNvPr>
            <p:cNvSpPr txBox="1"/>
            <p:nvPr/>
          </p:nvSpPr>
          <p:spPr>
            <a:xfrm>
              <a:off x="1040131" y="2310373"/>
              <a:ext cx="3056463" cy="1664123"/>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We physically verify the correct, wrong and extremely wrong predictions made by our model.</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The interesting factor is the extremely wrong predictions.</a:t>
              </a:r>
            </a:p>
          </p:txBody>
        </p:sp>
      </p:grpSp>
      <p:pic>
        <p:nvPicPr>
          <p:cNvPr id="5" name="Picture 4">
            <a:extLst>
              <a:ext uri="{FF2B5EF4-FFF2-40B4-BE49-F238E27FC236}">
                <a16:creationId xmlns:a16="http://schemas.microsoft.com/office/drawing/2014/main" id="{4550209B-E102-E093-2740-0E36316DD492}"/>
              </a:ext>
            </a:extLst>
          </p:cNvPr>
          <p:cNvPicPr>
            <a:picLocks noChangeAspect="1"/>
          </p:cNvPicPr>
          <p:nvPr/>
        </p:nvPicPr>
        <p:blipFill>
          <a:blip r:embed="rId5"/>
          <a:stretch>
            <a:fillRect/>
          </a:stretch>
        </p:blipFill>
        <p:spPr>
          <a:xfrm>
            <a:off x="4458077" y="1350186"/>
            <a:ext cx="7251915" cy="3986391"/>
          </a:xfrm>
          <a:prstGeom prst="rect">
            <a:avLst/>
          </a:prstGeom>
        </p:spPr>
      </p:pic>
      <p:pic>
        <p:nvPicPr>
          <p:cNvPr id="10" name="Audio 9">
            <a:hlinkClick r:id="" action="ppaction://media"/>
            <a:extLst>
              <a:ext uri="{FF2B5EF4-FFF2-40B4-BE49-F238E27FC236}">
                <a16:creationId xmlns:a16="http://schemas.microsoft.com/office/drawing/2014/main" id="{3714185C-8527-2033-0C1E-810BB6E9F93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3194066"/>
      </p:ext>
    </p:extLst>
  </p:cSld>
  <p:clrMapOvr>
    <a:masterClrMapping/>
  </p:clrMapOvr>
  <p:transition spd="slow" advTm="2459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0"/>
                </p:tgtEl>
              </p:cMediaNode>
            </p:audio>
          </p:childTnLst>
        </p:cTn>
      </p:par>
    </p:tnLst>
    <p:bldLst>
      <p:bldP spid="11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0999" y="243235"/>
            <a:ext cx="8567057"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RESULTS AND TESTING</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p:grpSp>
        <p:nvGrpSpPr>
          <p:cNvPr id="9" name="Group 8" descr="Column 1 Heading">
            <a:extLst>
              <a:ext uri="{FF2B5EF4-FFF2-40B4-BE49-F238E27FC236}">
                <a16:creationId xmlns:a16="http://schemas.microsoft.com/office/drawing/2014/main" id="{C9979AAA-5782-7030-9C6A-A3456A965C91}"/>
              </a:ext>
            </a:extLst>
          </p:cNvPr>
          <p:cNvGrpSpPr/>
          <p:nvPr/>
        </p:nvGrpSpPr>
        <p:grpSpPr>
          <a:xfrm>
            <a:off x="841840" y="1222232"/>
            <a:ext cx="3266127" cy="759748"/>
            <a:chOff x="935299" y="1480440"/>
            <a:chExt cx="3266127" cy="759748"/>
          </a:xfrm>
        </p:grpSpPr>
        <p:sp>
          <p:nvSpPr>
            <p:cNvPr id="11" name="Rectangle 10">
              <a:extLst>
                <a:ext uri="{FF2B5EF4-FFF2-40B4-BE49-F238E27FC236}">
                  <a16:creationId xmlns:a16="http://schemas.microsoft.com/office/drawing/2014/main" id="{31AF62BD-3866-0D76-9248-F79F29E13FF3}"/>
                </a:ext>
                <a:ext uri="{C183D7F6-B498-43B3-948B-1728B52AA6E4}">
                  <adec:decorative xmlns:adec="http://schemas.microsoft.com/office/drawing/2017/decorative" val="1"/>
                </a:ext>
              </a:extLst>
            </p:cNvPr>
            <p:cNvSpPr/>
            <p:nvPr/>
          </p:nvSpPr>
          <p:spPr>
            <a:xfrm>
              <a:off x="935299" y="1480440"/>
              <a:ext cx="3266127" cy="7155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954FBE02-E79E-BC68-8419-40C31746CDA0}"/>
                </a:ext>
              </a:extLst>
            </p:cNvPr>
            <p:cNvSpPr txBox="1"/>
            <p:nvPr/>
          </p:nvSpPr>
          <p:spPr>
            <a:xfrm>
              <a:off x="1040130" y="1501524"/>
              <a:ext cx="3056463" cy="738664"/>
            </a:xfrm>
            <a:prstGeom prst="rect">
              <a:avLst/>
            </a:prstGeom>
            <a:noFill/>
          </p:spPr>
          <p:txBody>
            <a:bodyPr wrap="square" rtlCol="0">
              <a:spAutoFit/>
            </a:bodyPr>
            <a:lstStyle/>
            <a:p>
              <a:pPr algn="ctr"/>
              <a:r>
                <a:rPr lang="en-US" sz="14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VERIFYING THE PREDICTIONS – RIGHT, WRONG AND EXTREMELY WRONG (CONT’D)</a:t>
              </a:r>
            </a:p>
          </p:txBody>
        </p:sp>
      </p:grpSp>
      <p:grpSp>
        <p:nvGrpSpPr>
          <p:cNvPr id="13" name="Group 12" descr="Column 1 Text">
            <a:extLst>
              <a:ext uri="{FF2B5EF4-FFF2-40B4-BE49-F238E27FC236}">
                <a16:creationId xmlns:a16="http://schemas.microsoft.com/office/drawing/2014/main" id="{602DD483-4018-FEBA-B722-87B382FE9E36}"/>
              </a:ext>
            </a:extLst>
          </p:cNvPr>
          <p:cNvGrpSpPr/>
          <p:nvPr/>
        </p:nvGrpSpPr>
        <p:grpSpPr>
          <a:xfrm>
            <a:off x="841840" y="1937747"/>
            <a:ext cx="3266127" cy="3570424"/>
            <a:chOff x="935299" y="2195955"/>
            <a:chExt cx="3266127" cy="3161406"/>
          </a:xfrm>
        </p:grpSpPr>
        <p:sp>
          <p:nvSpPr>
            <p:cNvPr id="14" name="Rectangle 13">
              <a:extLst>
                <a:ext uri="{FF2B5EF4-FFF2-40B4-BE49-F238E27FC236}">
                  <a16:creationId xmlns:a16="http://schemas.microsoft.com/office/drawing/2014/main" id="{C924D851-210D-4D80-1828-0D69A74A8092}"/>
                </a:ex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5" name="TextBox 14">
              <a:extLst>
                <a:ext uri="{FF2B5EF4-FFF2-40B4-BE49-F238E27FC236}">
                  <a16:creationId xmlns:a16="http://schemas.microsoft.com/office/drawing/2014/main" id="{2E2CAE79-EE56-B4B3-BC27-D71BFB4DFA17}"/>
                </a:ext>
              </a:extLst>
            </p:cNvPr>
            <p:cNvSpPr txBox="1"/>
            <p:nvPr/>
          </p:nvSpPr>
          <p:spPr>
            <a:xfrm>
              <a:off x="1040131" y="2310373"/>
              <a:ext cx="3056463" cy="1664123"/>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We physically verify the correct, wrong and extremely wrong predictions made by our model.</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The interesting factor is the extremely wrong predictions.</a:t>
              </a:r>
            </a:p>
          </p:txBody>
        </p:sp>
      </p:grpSp>
      <p:pic>
        <p:nvPicPr>
          <p:cNvPr id="6" name="Picture 5">
            <a:extLst>
              <a:ext uri="{FF2B5EF4-FFF2-40B4-BE49-F238E27FC236}">
                <a16:creationId xmlns:a16="http://schemas.microsoft.com/office/drawing/2014/main" id="{70E4563D-A441-5A89-6EF4-7485068948FA}"/>
              </a:ext>
            </a:extLst>
          </p:cNvPr>
          <p:cNvPicPr>
            <a:picLocks noChangeAspect="1"/>
          </p:cNvPicPr>
          <p:nvPr/>
        </p:nvPicPr>
        <p:blipFill>
          <a:blip r:embed="rId5"/>
          <a:stretch>
            <a:fillRect/>
          </a:stretch>
        </p:blipFill>
        <p:spPr>
          <a:xfrm>
            <a:off x="4664527" y="1245603"/>
            <a:ext cx="6979880" cy="4371425"/>
          </a:xfrm>
          <a:prstGeom prst="rect">
            <a:avLst/>
          </a:prstGeom>
        </p:spPr>
      </p:pic>
      <p:pic>
        <p:nvPicPr>
          <p:cNvPr id="24" name="Audio 23">
            <a:hlinkClick r:id="" action="ppaction://media"/>
            <a:extLst>
              <a:ext uri="{FF2B5EF4-FFF2-40B4-BE49-F238E27FC236}">
                <a16:creationId xmlns:a16="http://schemas.microsoft.com/office/drawing/2014/main" id="{3CB58583-1BB5-99C9-8466-266391255B9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4133301426"/>
      </p:ext>
    </p:extLst>
  </p:cSld>
  <p:clrMapOvr>
    <a:masterClrMapping/>
  </p:clrMapOvr>
  <p:transition spd="slow" advTm="3564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24"/>
                </p:tgtEl>
              </p:cMediaNode>
            </p:audio>
          </p:childTnLst>
        </p:cTn>
      </p:par>
    </p:tnLst>
    <p:bldLst>
      <p:bldP spid="11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0999" y="243235"/>
            <a:ext cx="8567057"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RESULTS AND TESTING</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p:grpSp>
        <p:nvGrpSpPr>
          <p:cNvPr id="9" name="Group 8" descr="Column 1 Heading">
            <a:extLst>
              <a:ext uri="{FF2B5EF4-FFF2-40B4-BE49-F238E27FC236}">
                <a16:creationId xmlns:a16="http://schemas.microsoft.com/office/drawing/2014/main" id="{C9979AAA-5782-7030-9C6A-A3456A965C91}"/>
              </a:ext>
            </a:extLst>
          </p:cNvPr>
          <p:cNvGrpSpPr/>
          <p:nvPr/>
        </p:nvGrpSpPr>
        <p:grpSpPr>
          <a:xfrm>
            <a:off x="841840" y="1222232"/>
            <a:ext cx="3266127" cy="759748"/>
            <a:chOff x="935299" y="1480440"/>
            <a:chExt cx="3266127" cy="759748"/>
          </a:xfrm>
        </p:grpSpPr>
        <p:sp>
          <p:nvSpPr>
            <p:cNvPr id="11" name="Rectangle 10">
              <a:extLst>
                <a:ext uri="{FF2B5EF4-FFF2-40B4-BE49-F238E27FC236}">
                  <a16:creationId xmlns:a16="http://schemas.microsoft.com/office/drawing/2014/main" id="{31AF62BD-3866-0D76-9248-F79F29E13FF3}"/>
                </a:ext>
                <a:ext uri="{C183D7F6-B498-43B3-948B-1728B52AA6E4}">
                  <adec:decorative xmlns:adec="http://schemas.microsoft.com/office/drawing/2017/decorative" val="1"/>
                </a:ext>
              </a:extLst>
            </p:cNvPr>
            <p:cNvSpPr/>
            <p:nvPr/>
          </p:nvSpPr>
          <p:spPr>
            <a:xfrm>
              <a:off x="935299" y="1480440"/>
              <a:ext cx="3266127" cy="7155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954FBE02-E79E-BC68-8419-40C31746CDA0}"/>
                </a:ext>
              </a:extLst>
            </p:cNvPr>
            <p:cNvSpPr txBox="1"/>
            <p:nvPr/>
          </p:nvSpPr>
          <p:spPr>
            <a:xfrm>
              <a:off x="1040130" y="1501524"/>
              <a:ext cx="3056463" cy="738664"/>
            </a:xfrm>
            <a:prstGeom prst="rect">
              <a:avLst/>
            </a:prstGeom>
            <a:noFill/>
          </p:spPr>
          <p:txBody>
            <a:bodyPr wrap="square" rtlCol="0">
              <a:spAutoFit/>
            </a:bodyPr>
            <a:lstStyle/>
            <a:p>
              <a:pPr algn="ctr"/>
              <a:r>
                <a:rPr lang="en-US" sz="14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VERIFYING THE PREDICTIONS – RIGHT, WRONG AND EXTREMELY WRONG (CONT’D)</a:t>
              </a:r>
            </a:p>
          </p:txBody>
        </p:sp>
      </p:grpSp>
      <p:grpSp>
        <p:nvGrpSpPr>
          <p:cNvPr id="13" name="Group 12" descr="Column 1 Text">
            <a:extLst>
              <a:ext uri="{FF2B5EF4-FFF2-40B4-BE49-F238E27FC236}">
                <a16:creationId xmlns:a16="http://schemas.microsoft.com/office/drawing/2014/main" id="{602DD483-4018-FEBA-B722-87B382FE9E36}"/>
              </a:ext>
            </a:extLst>
          </p:cNvPr>
          <p:cNvGrpSpPr/>
          <p:nvPr/>
        </p:nvGrpSpPr>
        <p:grpSpPr>
          <a:xfrm>
            <a:off x="841840" y="1937747"/>
            <a:ext cx="3266127" cy="3570424"/>
            <a:chOff x="935299" y="2195955"/>
            <a:chExt cx="3266127" cy="3161406"/>
          </a:xfrm>
        </p:grpSpPr>
        <p:sp>
          <p:nvSpPr>
            <p:cNvPr id="14" name="Rectangle 13">
              <a:extLst>
                <a:ext uri="{FF2B5EF4-FFF2-40B4-BE49-F238E27FC236}">
                  <a16:creationId xmlns:a16="http://schemas.microsoft.com/office/drawing/2014/main" id="{C924D851-210D-4D80-1828-0D69A74A8092}"/>
                </a:ex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5" name="TextBox 14">
              <a:extLst>
                <a:ext uri="{FF2B5EF4-FFF2-40B4-BE49-F238E27FC236}">
                  <a16:creationId xmlns:a16="http://schemas.microsoft.com/office/drawing/2014/main" id="{2E2CAE79-EE56-B4B3-BC27-D71BFB4DFA17}"/>
                </a:ext>
              </a:extLst>
            </p:cNvPr>
            <p:cNvSpPr txBox="1"/>
            <p:nvPr/>
          </p:nvSpPr>
          <p:spPr>
            <a:xfrm>
              <a:off x="1040131" y="2310373"/>
              <a:ext cx="3056463" cy="1664123"/>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We physically verify the correct, wrong and extremely wrong predictions made by our model.</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The interesting factor is the extremely wrong predictions.</a:t>
              </a:r>
            </a:p>
          </p:txBody>
        </p:sp>
      </p:grpSp>
      <p:pic>
        <p:nvPicPr>
          <p:cNvPr id="5" name="Picture 4">
            <a:extLst>
              <a:ext uri="{FF2B5EF4-FFF2-40B4-BE49-F238E27FC236}">
                <a16:creationId xmlns:a16="http://schemas.microsoft.com/office/drawing/2014/main" id="{52600244-7D30-EBDD-B77C-9707AE74E353}"/>
              </a:ext>
            </a:extLst>
          </p:cNvPr>
          <p:cNvPicPr>
            <a:picLocks noChangeAspect="1"/>
          </p:cNvPicPr>
          <p:nvPr/>
        </p:nvPicPr>
        <p:blipFill>
          <a:blip r:embed="rId5"/>
          <a:stretch>
            <a:fillRect/>
          </a:stretch>
        </p:blipFill>
        <p:spPr>
          <a:xfrm>
            <a:off x="5399314" y="1025053"/>
            <a:ext cx="6245303" cy="4807893"/>
          </a:xfrm>
          <a:prstGeom prst="rect">
            <a:avLst/>
          </a:prstGeom>
        </p:spPr>
      </p:pic>
      <p:pic>
        <p:nvPicPr>
          <p:cNvPr id="16" name="Audio 15">
            <a:hlinkClick r:id="" action="ppaction://media"/>
            <a:extLst>
              <a:ext uri="{FF2B5EF4-FFF2-40B4-BE49-F238E27FC236}">
                <a16:creationId xmlns:a16="http://schemas.microsoft.com/office/drawing/2014/main" id="{B8AC74A9-1B6F-8FD7-0197-C8545E2943E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198762338"/>
      </p:ext>
    </p:extLst>
  </p:cSld>
  <p:clrMapOvr>
    <a:masterClrMapping/>
  </p:clrMapOvr>
  <p:transition spd="slow" advTm="3005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6"/>
                </p:tgtEl>
              </p:cMediaNode>
            </p:audio>
          </p:childTnLst>
        </p:cTn>
      </p:par>
    </p:tnLst>
    <p:bldLst>
      <p:bldP spid="11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795314" y="3185856"/>
            <a:ext cx="4601372" cy="486287"/>
          </a:xfrm>
          <a:prstGeom prst="rect">
            <a:avLst/>
          </a:prstGeom>
          <a:noFill/>
        </p:spPr>
        <p:txBody>
          <a:bodyPr wrap="square" rtlCol="0">
            <a:spAutoFit/>
          </a:bodyPr>
          <a:lstStyle/>
          <a:p>
            <a:pPr algn="ctr">
              <a:lnSpc>
                <a:spcPct val="80000"/>
              </a:lnSpc>
            </a:pPr>
            <a:r>
              <a:rPr lang="en-US" sz="3200">
                <a:solidFill>
                  <a:schemeClr val="accent1"/>
                </a:solidFill>
                <a:latin typeface="Lato Black" panose="020F0502020204030203" pitchFamily="34" charset="0"/>
                <a:ea typeface="Lato Black" panose="020F0502020204030203" pitchFamily="34" charset="0"/>
                <a:cs typeface="Lato Black" panose="020F0502020204030203" pitchFamily="34" charset="0"/>
              </a:rPr>
              <a:t>THANK YOU!</a:t>
            </a:r>
          </a:p>
        </p:txBody>
      </p:sp>
      <p:sp>
        <p:nvSpPr>
          <p:cNvPr id="2" name="Title 1" hidden="1">
            <a:extLst>
              <a:ext uri="{FF2B5EF4-FFF2-40B4-BE49-F238E27FC236}">
                <a16:creationId xmlns:a16="http://schemas.microsoft.com/office/drawing/2014/main" id="{394485F9-90F6-432D-BFF9-D47B53BB4F9D}"/>
              </a:ext>
            </a:extLst>
          </p:cNvPr>
          <p:cNvSpPr>
            <a:spLocks noGrp="1"/>
          </p:cNvSpPr>
          <p:nvPr>
            <p:ph type="title"/>
          </p:nvPr>
        </p:nvSpPr>
        <p:spPr/>
        <p:txBody>
          <a:bodyPr/>
          <a:lstStyle/>
          <a:p>
            <a:r>
              <a:rPr lang="en-US"/>
              <a:t>Slide 15</a:t>
            </a:r>
          </a:p>
        </p:txBody>
      </p:sp>
    </p:spTree>
    <p:extLst>
      <p:ext uri="{BB962C8B-B14F-4D97-AF65-F5344CB8AC3E}">
        <p14:creationId xmlns:p14="http://schemas.microsoft.com/office/powerpoint/2010/main" val="345634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a:solidFill>
                  <a:schemeClr val="accent1"/>
                </a:solidFill>
                <a:latin typeface="Lato Black" panose="020F0502020204030203" pitchFamily="34" charset="0"/>
                <a:ea typeface="Lato Black" panose="020F0502020204030203" pitchFamily="34" charset="0"/>
                <a:cs typeface="Lato Black" panose="020F0502020204030203" pitchFamily="34" charset="0"/>
              </a:rPr>
              <a:t>References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C183D7F6-B498-43B3-948B-1728B52AA6E4}">
                <adec:decorative xmlns:adec="http://schemas.microsoft.com/office/drawing/2017/decorative" val="1"/>
              </a:ext>
            </a:extLst>
          </p:cNvPr>
          <p:cNvGrpSpPr/>
          <p:nvPr/>
        </p:nvGrpSpPr>
        <p:grpSpPr>
          <a:xfrm>
            <a:off x="945823" y="2098803"/>
            <a:ext cx="259660" cy="259660"/>
            <a:chOff x="2288721" y="2772229"/>
            <a:chExt cx="2471965" cy="2471965"/>
          </a:xfrm>
        </p:grpSpPr>
        <p:sp>
          <p:nvSpPr>
            <p:cNvPr id="15" name="Oval 14"/>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Freeform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grpSp>
      <p:grpSp>
        <p:nvGrpSpPr>
          <p:cNvPr id="18" name="Group 17">
            <a:extLst>
              <a:ext uri="{C183D7F6-B498-43B3-948B-1728B52AA6E4}">
                <adec:decorative xmlns:adec="http://schemas.microsoft.com/office/drawing/2017/decorative" val="1"/>
              </a:ext>
            </a:extLst>
          </p:cNvPr>
          <p:cNvGrpSpPr/>
          <p:nvPr/>
        </p:nvGrpSpPr>
        <p:grpSpPr>
          <a:xfrm>
            <a:off x="949094" y="4268535"/>
            <a:ext cx="259660" cy="259660"/>
            <a:chOff x="2288721" y="2772229"/>
            <a:chExt cx="2471965" cy="2471965"/>
          </a:xfrm>
        </p:grpSpPr>
        <p:sp>
          <p:nvSpPr>
            <p:cNvPr id="22" name="Oval 21"/>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Freeform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grpSp>
      <p:sp>
        <p:nvSpPr>
          <p:cNvPr id="4" name="Title 3" hidden="1">
            <a:extLst>
              <a:ext uri="{FF2B5EF4-FFF2-40B4-BE49-F238E27FC236}">
                <a16:creationId xmlns:a16="http://schemas.microsoft.com/office/drawing/2014/main" id="{A75E788A-4D7C-47BA-9326-D37D48290ED0}"/>
              </a:ext>
            </a:extLst>
          </p:cNvPr>
          <p:cNvSpPr>
            <a:spLocks noGrp="1"/>
          </p:cNvSpPr>
          <p:nvPr>
            <p:ph type="title"/>
          </p:nvPr>
        </p:nvSpPr>
        <p:spPr/>
        <p:txBody>
          <a:bodyPr/>
          <a:lstStyle/>
          <a:p>
            <a:r>
              <a:rPr lang="en-US"/>
              <a:t>Slide 12</a:t>
            </a:r>
          </a:p>
        </p:txBody>
      </p:sp>
      <p:grpSp>
        <p:nvGrpSpPr>
          <p:cNvPr id="9" name="Group 8">
            <a:extLst>
              <a:ext uri="{FF2B5EF4-FFF2-40B4-BE49-F238E27FC236}">
                <a16:creationId xmlns:a16="http://schemas.microsoft.com/office/drawing/2014/main" id="{7F6ADFA5-9DD3-83C7-14A0-27FEBD2AB65B}"/>
              </a:ext>
              <a:ext uri="{C183D7F6-B498-43B3-948B-1728B52AA6E4}">
                <adec:decorative xmlns:adec="http://schemas.microsoft.com/office/drawing/2017/decorative" val="1"/>
              </a:ext>
            </a:extLst>
          </p:cNvPr>
          <p:cNvGrpSpPr/>
          <p:nvPr/>
        </p:nvGrpSpPr>
        <p:grpSpPr>
          <a:xfrm>
            <a:off x="963718" y="3208806"/>
            <a:ext cx="259660" cy="259660"/>
            <a:chOff x="2288721" y="2772229"/>
            <a:chExt cx="2471965" cy="2471965"/>
          </a:xfrm>
        </p:grpSpPr>
        <p:sp>
          <p:nvSpPr>
            <p:cNvPr id="10" name="Oval 9">
              <a:extLst>
                <a:ext uri="{FF2B5EF4-FFF2-40B4-BE49-F238E27FC236}">
                  <a16:creationId xmlns:a16="http://schemas.microsoft.com/office/drawing/2014/main" id="{53A96AC4-7326-A796-686D-3D88AD5A61E6}"/>
                </a:ext>
              </a:extLst>
            </p:cNvPr>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2" name="Freeform 29">
              <a:extLst>
                <a:ext uri="{FF2B5EF4-FFF2-40B4-BE49-F238E27FC236}">
                  <a16:creationId xmlns:a16="http://schemas.microsoft.com/office/drawing/2014/main" id="{BDF8C0C4-E282-999F-08E1-1693F5B28B73}"/>
                </a:ext>
              </a:extLst>
            </p:cNvPr>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grpSp>
      <p:grpSp>
        <p:nvGrpSpPr>
          <p:cNvPr id="39" name="Group 38">
            <a:extLst>
              <a:ext uri="{FF2B5EF4-FFF2-40B4-BE49-F238E27FC236}">
                <a16:creationId xmlns:a16="http://schemas.microsoft.com/office/drawing/2014/main" id="{334D8CC4-5CA4-CBB0-4FF8-5F58AEB9A163}"/>
              </a:ext>
              <a:ext uri="{C183D7F6-B498-43B3-948B-1728B52AA6E4}">
                <adec:decorative xmlns:adec="http://schemas.microsoft.com/office/drawing/2017/decorative" val="1"/>
              </a:ext>
            </a:extLst>
          </p:cNvPr>
          <p:cNvGrpSpPr/>
          <p:nvPr/>
        </p:nvGrpSpPr>
        <p:grpSpPr>
          <a:xfrm>
            <a:off x="950632" y="1003665"/>
            <a:ext cx="259660" cy="259660"/>
            <a:chOff x="2288721" y="2772229"/>
            <a:chExt cx="2471965" cy="2471965"/>
          </a:xfrm>
        </p:grpSpPr>
        <p:sp>
          <p:nvSpPr>
            <p:cNvPr id="40" name="Oval 39">
              <a:extLst>
                <a:ext uri="{FF2B5EF4-FFF2-40B4-BE49-F238E27FC236}">
                  <a16:creationId xmlns:a16="http://schemas.microsoft.com/office/drawing/2014/main" id="{C6130942-C3EA-D920-E26B-F20915DC1862}"/>
                </a:ext>
              </a:extLst>
            </p:cNvPr>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Freeform 29">
              <a:extLst>
                <a:ext uri="{FF2B5EF4-FFF2-40B4-BE49-F238E27FC236}">
                  <a16:creationId xmlns:a16="http://schemas.microsoft.com/office/drawing/2014/main" id="{7ABDCDD0-AFDB-2C0B-0B2B-9DA3C9575870}"/>
                </a:ext>
              </a:extLst>
            </p:cNvPr>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grpSp>
      <p:sp>
        <p:nvSpPr>
          <p:cNvPr id="42" name="Rectangle 41">
            <a:extLst>
              <a:ext uri="{FF2B5EF4-FFF2-40B4-BE49-F238E27FC236}">
                <a16:creationId xmlns:a16="http://schemas.microsoft.com/office/drawing/2014/main" id="{69612ABA-DD78-C1E6-42E9-F45B037CC182}"/>
              </a:ext>
            </a:extLst>
          </p:cNvPr>
          <p:cNvSpPr/>
          <p:nvPr/>
        </p:nvSpPr>
        <p:spPr>
          <a:xfrm>
            <a:off x="1223378" y="928481"/>
            <a:ext cx="9810654" cy="5909310"/>
          </a:xfrm>
          <a:prstGeom prst="rect">
            <a:avLst/>
          </a:prstGeom>
        </p:spPr>
        <p:txBody>
          <a:bodyPr wrap="square">
            <a:spAutoFit/>
          </a:bodyPr>
          <a:lstStyle/>
          <a:p>
            <a:r>
              <a:rPr lang="en-US" dirty="0"/>
              <a:t>Ali, A. (2019) </a:t>
            </a:r>
            <a:r>
              <a:rPr lang="en-US" i="1" dirty="0"/>
              <a:t>Artificial Neural Network (ANN)</a:t>
            </a:r>
            <a:r>
              <a:rPr lang="en-US" dirty="0"/>
              <a:t>, </a:t>
            </a:r>
            <a:r>
              <a:rPr lang="en-US" i="1" dirty="0"/>
              <a:t>Medium</a:t>
            </a:r>
            <a:r>
              <a:rPr lang="en-US" dirty="0"/>
              <a:t>. Wavy AI Research Foundation. Available at: https://medium.com/machine-learning-researcher/artificial-neural-network-ann-4481fa33d85a (Accessed: November 29, 2022). </a:t>
            </a:r>
          </a:p>
          <a:p>
            <a:endParaRPr lang="en-US" dirty="0"/>
          </a:p>
          <a:p>
            <a:r>
              <a:rPr lang="en-US" dirty="0"/>
              <a:t>Deng, J. </a:t>
            </a:r>
            <a:r>
              <a:rPr lang="en-US" i="1" dirty="0"/>
              <a:t>et al.</a:t>
            </a:r>
            <a:r>
              <a:rPr lang="en-US" dirty="0"/>
              <a:t> (2020) A review of research on object detection based on Deep Learning, </a:t>
            </a:r>
            <a:r>
              <a:rPr lang="en-US" i="1" dirty="0"/>
              <a:t>Journal of Physics: Conference Series</a:t>
            </a:r>
            <a:r>
              <a:rPr lang="en-US" dirty="0"/>
              <a:t>, 1684(1), p. 012028. Available at: https://doi.org/10.1088/1742-6596/1684/1/012028. </a:t>
            </a:r>
          </a:p>
          <a:p>
            <a:endParaRPr lang="en-US" dirty="0"/>
          </a:p>
          <a:p>
            <a:r>
              <a:rPr lang="en-US" dirty="0" err="1"/>
              <a:t>Dertat</a:t>
            </a:r>
            <a:r>
              <a:rPr lang="en-US" dirty="0"/>
              <a:t>, A. (2017) </a:t>
            </a:r>
            <a:r>
              <a:rPr lang="en-US" i="1" dirty="0"/>
              <a:t>Applied deep learning - part 1: Artificial Neural Networks</a:t>
            </a:r>
            <a:r>
              <a:rPr lang="en-US" dirty="0"/>
              <a:t>, </a:t>
            </a:r>
            <a:r>
              <a:rPr lang="en-US" i="1" dirty="0"/>
              <a:t>Medium</a:t>
            </a:r>
            <a:r>
              <a:rPr lang="en-US" dirty="0"/>
              <a:t>. Towards Data Science. Available at: https://towardsdatascience.com/applied-deep-learning-part-1-artificial-neural-networks-d7834f67a4f6 (Accessed: December 4, 2022). </a:t>
            </a:r>
          </a:p>
          <a:p>
            <a:endParaRPr lang="en-GB" dirty="0"/>
          </a:p>
          <a:p>
            <a:r>
              <a:rPr lang="en-US" dirty="0" err="1"/>
              <a:t>Dumane</a:t>
            </a:r>
            <a:r>
              <a:rPr lang="en-US" dirty="0"/>
              <a:t>, G. (2020) </a:t>
            </a:r>
            <a:r>
              <a:rPr lang="en-US" i="1" dirty="0"/>
              <a:t>Introduction to convolutional neural network (CNN) using </a:t>
            </a:r>
            <a:r>
              <a:rPr lang="en-US" i="1" dirty="0" err="1"/>
              <a:t>tensorflow</a:t>
            </a:r>
            <a:r>
              <a:rPr lang="en-US" dirty="0"/>
              <a:t>, </a:t>
            </a:r>
            <a:r>
              <a:rPr lang="en-US" i="1" dirty="0"/>
              <a:t>Medium</a:t>
            </a:r>
            <a:r>
              <a:rPr lang="en-US" dirty="0"/>
              <a:t>. Towards Data Science. Available at: https://towardsdatascience.com/introduction-to-convolutional-neural-network-cnn-de73f69c5b83#:~:text=Dense%20Layer%20is%20used%20to,on%20output%20from%20convolutional%20layers.&amp;text=Each%20Layer%20in%20the%20Neural,as%20an%20%E2%80%9Cactivation%20function%E2%80%9D. (Accessed: December 4, 2022). </a:t>
            </a:r>
          </a:p>
          <a:p>
            <a:endParaRPr lang="en-GB" dirty="0"/>
          </a:p>
          <a:p>
            <a:endParaRPr lang="en-US" dirty="0"/>
          </a:p>
          <a:p>
            <a:endParaRPr lang="en-US" dirty="0">
              <a:effectLst/>
            </a:endParaRPr>
          </a:p>
        </p:txBody>
      </p:sp>
    </p:spTree>
    <p:extLst>
      <p:ext uri="{BB962C8B-B14F-4D97-AF65-F5344CB8AC3E}">
        <p14:creationId xmlns:p14="http://schemas.microsoft.com/office/powerpoint/2010/main" val="20472943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p:cTn id="29" dur="500" fill="hold"/>
                                        <p:tgtEl>
                                          <p:spTgt spid="39"/>
                                        </p:tgtEl>
                                        <p:attrNameLst>
                                          <p:attrName>ppt_w</p:attrName>
                                        </p:attrNameLst>
                                      </p:cBhvr>
                                      <p:tavLst>
                                        <p:tav tm="0">
                                          <p:val>
                                            <p:fltVal val="0"/>
                                          </p:val>
                                        </p:tav>
                                        <p:tav tm="100000">
                                          <p:val>
                                            <p:strVal val="#ppt_w"/>
                                          </p:val>
                                        </p:tav>
                                      </p:tavLst>
                                    </p:anim>
                                    <p:anim calcmode="lin" valueType="num">
                                      <p:cBhvr>
                                        <p:cTn id="30" dur="500" fill="hold"/>
                                        <p:tgtEl>
                                          <p:spTgt spid="39"/>
                                        </p:tgtEl>
                                        <p:attrNameLst>
                                          <p:attrName>ppt_h</p:attrName>
                                        </p:attrNameLst>
                                      </p:cBhvr>
                                      <p:tavLst>
                                        <p:tav tm="0">
                                          <p:val>
                                            <p:fltVal val="0"/>
                                          </p:val>
                                        </p:tav>
                                        <p:tav tm="100000">
                                          <p:val>
                                            <p:strVal val="#ppt_h"/>
                                          </p:val>
                                        </p:tav>
                                      </p:tavLst>
                                    </p:anim>
                                    <p:animEffect transition="in" filter="fade">
                                      <p:cBhvr>
                                        <p:cTn id="31" dur="500"/>
                                        <p:tgtEl>
                                          <p:spTgt spid="39"/>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a:solidFill>
                  <a:schemeClr val="accent1"/>
                </a:solidFill>
                <a:latin typeface="Lato Black" panose="020F0502020204030203" pitchFamily="34" charset="0"/>
                <a:ea typeface="Lato Black" panose="020F0502020204030203" pitchFamily="34" charset="0"/>
                <a:cs typeface="Lato Black" panose="020F0502020204030203" pitchFamily="34" charset="0"/>
              </a:rPr>
              <a:t>References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C183D7F6-B498-43B3-948B-1728B52AA6E4}">
                <adec:decorative xmlns:adec="http://schemas.microsoft.com/office/drawing/2017/decorative" val="1"/>
              </a:ext>
            </a:extLst>
          </p:cNvPr>
          <p:cNvGrpSpPr/>
          <p:nvPr/>
        </p:nvGrpSpPr>
        <p:grpSpPr>
          <a:xfrm>
            <a:off x="910225" y="1942932"/>
            <a:ext cx="259660" cy="259660"/>
            <a:chOff x="2288721" y="2772229"/>
            <a:chExt cx="2471965" cy="2471965"/>
          </a:xfrm>
        </p:grpSpPr>
        <p:sp>
          <p:nvSpPr>
            <p:cNvPr id="15" name="Oval 14"/>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Freeform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grpSp>
      <p:grpSp>
        <p:nvGrpSpPr>
          <p:cNvPr id="18" name="Group 17">
            <a:extLst>
              <a:ext uri="{C183D7F6-B498-43B3-948B-1728B52AA6E4}">
                <adec:decorative xmlns:adec="http://schemas.microsoft.com/office/drawing/2017/decorative" val="1"/>
              </a:ext>
            </a:extLst>
          </p:cNvPr>
          <p:cNvGrpSpPr/>
          <p:nvPr/>
        </p:nvGrpSpPr>
        <p:grpSpPr>
          <a:xfrm>
            <a:off x="932737" y="3850859"/>
            <a:ext cx="259660" cy="259660"/>
            <a:chOff x="2288721" y="2772229"/>
            <a:chExt cx="2471965" cy="2471965"/>
          </a:xfrm>
        </p:grpSpPr>
        <p:sp>
          <p:nvSpPr>
            <p:cNvPr id="22" name="Oval 21"/>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Freeform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grpSp>
      <p:sp>
        <p:nvSpPr>
          <p:cNvPr id="4" name="Title 3" hidden="1">
            <a:extLst>
              <a:ext uri="{FF2B5EF4-FFF2-40B4-BE49-F238E27FC236}">
                <a16:creationId xmlns:a16="http://schemas.microsoft.com/office/drawing/2014/main" id="{A75E788A-4D7C-47BA-9326-D37D48290ED0}"/>
              </a:ext>
            </a:extLst>
          </p:cNvPr>
          <p:cNvSpPr>
            <a:spLocks noGrp="1"/>
          </p:cNvSpPr>
          <p:nvPr>
            <p:ph type="title"/>
          </p:nvPr>
        </p:nvSpPr>
        <p:spPr/>
        <p:txBody>
          <a:bodyPr/>
          <a:lstStyle/>
          <a:p>
            <a:r>
              <a:rPr lang="en-US"/>
              <a:t>Slide 12</a:t>
            </a:r>
          </a:p>
        </p:txBody>
      </p:sp>
      <p:grpSp>
        <p:nvGrpSpPr>
          <p:cNvPr id="9" name="Group 8">
            <a:extLst>
              <a:ext uri="{FF2B5EF4-FFF2-40B4-BE49-F238E27FC236}">
                <a16:creationId xmlns:a16="http://schemas.microsoft.com/office/drawing/2014/main" id="{7F6ADFA5-9DD3-83C7-14A0-27FEBD2AB65B}"/>
              </a:ext>
              <a:ext uri="{C183D7F6-B498-43B3-948B-1728B52AA6E4}">
                <adec:decorative xmlns:adec="http://schemas.microsoft.com/office/drawing/2017/decorative" val="1"/>
              </a:ext>
            </a:extLst>
          </p:cNvPr>
          <p:cNvGrpSpPr/>
          <p:nvPr/>
        </p:nvGrpSpPr>
        <p:grpSpPr>
          <a:xfrm>
            <a:off x="950632" y="2775724"/>
            <a:ext cx="259660" cy="259660"/>
            <a:chOff x="2288721" y="2772229"/>
            <a:chExt cx="2471965" cy="2471965"/>
          </a:xfrm>
        </p:grpSpPr>
        <p:sp>
          <p:nvSpPr>
            <p:cNvPr id="10" name="Oval 9">
              <a:extLst>
                <a:ext uri="{FF2B5EF4-FFF2-40B4-BE49-F238E27FC236}">
                  <a16:creationId xmlns:a16="http://schemas.microsoft.com/office/drawing/2014/main" id="{53A96AC4-7326-A796-686D-3D88AD5A61E6}"/>
                </a:ext>
              </a:extLst>
            </p:cNvPr>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2" name="Freeform 29">
              <a:extLst>
                <a:ext uri="{FF2B5EF4-FFF2-40B4-BE49-F238E27FC236}">
                  <a16:creationId xmlns:a16="http://schemas.microsoft.com/office/drawing/2014/main" id="{BDF8C0C4-E282-999F-08E1-1693F5B28B73}"/>
                </a:ext>
              </a:extLst>
            </p:cNvPr>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grpSp>
      <p:grpSp>
        <p:nvGrpSpPr>
          <p:cNvPr id="39" name="Group 38">
            <a:extLst>
              <a:ext uri="{FF2B5EF4-FFF2-40B4-BE49-F238E27FC236}">
                <a16:creationId xmlns:a16="http://schemas.microsoft.com/office/drawing/2014/main" id="{334D8CC4-5CA4-CBB0-4FF8-5F58AEB9A163}"/>
              </a:ext>
              <a:ext uri="{C183D7F6-B498-43B3-948B-1728B52AA6E4}">
                <adec:decorative xmlns:adec="http://schemas.microsoft.com/office/drawing/2017/decorative" val="1"/>
              </a:ext>
            </a:extLst>
          </p:cNvPr>
          <p:cNvGrpSpPr/>
          <p:nvPr/>
        </p:nvGrpSpPr>
        <p:grpSpPr>
          <a:xfrm>
            <a:off x="950632" y="1127457"/>
            <a:ext cx="259660" cy="259660"/>
            <a:chOff x="2288721" y="2772229"/>
            <a:chExt cx="2471965" cy="2471965"/>
          </a:xfrm>
        </p:grpSpPr>
        <p:sp>
          <p:nvSpPr>
            <p:cNvPr id="40" name="Oval 39">
              <a:extLst>
                <a:ext uri="{FF2B5EF4-FFF2-40B4-BE49-F238E27FC236}">
                  <a16:creationId xmlns:a16="http://schemas.microsoft.com/office/drawing/2014/main" id="{C6130942-C3EA-D920-E26B-F20915DC1862}"/>
                </a:ext>
              </a:extLst>
            </p:cNvPr>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Freeform 29">
              <a:extLst>
                <a:ext uri="{FF2B5EF4-FFF2-40B4-BE49-F238E27FC236}">
                  <a16:creationId xmlns:a16="http://schemas.microsoft.com/office/drawing/2014/main" id="{7ABDCDD0-AFDB-2C0B-0B2B-9DA3C9575870}"/>
                </a:ext>
              </a:extLst>
            </p:cNvPr>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grpSp>
      <p:sp>
        <p:nvSpPr>
          <p:cNvPr id="42" name="Rectangle 41">
            <a:extLst>
              <a:ext uri="{FF2B5EF4-FFF2-40B4-BE49-F238E27FC236}">
                <a16:creationId xmlns:a16="http://schemas.microsoft.com/office/drawing/2014/main" id="{69612ABA-DD78-C1E6-42E9-F45B037CC182}"/>
              </a:ext>
            </a:extLst>
          </p:cNvPr>
          <p:cNvSpPr/>
          <p:nvPr/>
        </p:nvSpPr>
        <p:spPr>
          <a:xfrm>
            <a:off x="1223378" y="766556"/>
            <a:ext cx="9810654" cy="5078313"/>
          </a:xfrm>
          <a:prstGeom prst="rect">
            <a:avLst/>
          </a:prstGeom>
        </p:spPr>
        <p:txBody>
          <a:bodyPr wrap="square">
            <a:spAutoFit/>
          </a:bodyPr>
          <a:lstStyle/>
          <a:p>
            <a:endParaRPr lang="en-US" dirty="0"/>
          </a:p>
          <a:p>
            <a:r>
              <a:rPr lang="en-GB" dirty="0"/>
              <a:t>Gallant, S.I. (1990) Perceptron-based learning algorithms. </a:t>
            </a:r>
            <a:r>
              <a:rPr lang="en-GB" i="1" dirty="0"/>
              <a:t>IEEE Transactions on neural networks</a:t>
            </a:r>
            <a:r>
              <a:rPr lang="en-GB" dirty="0"/>
              <a:t>, </a:t>
            </a:r>
            <a:r>
              <a:rPr lang="en-GB" i="1" dirty="0"/>
              <a:t>1</a:t>
            </a:r>
            <a:r>
              <a:rPr lang="en-GB" dirty="0"/>
              <a:t>(2), pp.179-191.</a:t>
            </a:r>
            <a:endParaRPr lang="en-US" dirty="0"/>
          </a:p>
          <a:p>
            <a:endParaRPr lang="en-US" dirty="0"/>
          </a:p>
          <a:p>
            <a:r>
              <a:rPr lang="en-US" dirty="0" err="1"/>
              <a:t>Géron</a:t>
            </a:r>
            <a:r>
              <a:rPr lang="en-US" dirty="0"/>
              <a:t>, A. (2019) </a:t>
            </a:r>
            <a:r>
              <a:rPr lang="en-US" i="1" dirty="0"/>
              <a:t>Hands-on machine learning with scikit-learn and </a:t>
            </a:r>
            <a:r>
              <a:rPr lang="en-US" i="1" dirty="0" err="1"/>
              <a:t>tensorflow</a:t>
            </a:r>
            <a:r>
              <a:rPr lang="en-US" i="1" dirty="0"/>
              <a:t> concepts, tools, and techniques to build Intelligent Systems</a:t>
            </a:r>
            <a:r>
              <a:rPr lang="en-US" dirty="0"/>
              <a:t>. Beijing: O'Reilly. </a:t>
            </a:r>
          </a:p>
          <a:p>
            <a:endParaRPr lang="en-US" dirty="0"/>
          </a:p>
          <a:p>
            <a:r>
              <a:rPr lang="en-US" dirty="0" err="1"/>
              <a:t>Herculano-Houzel</a:t>
            </a:r>
            <a:r>
              <a:rPr lang="en-US" dirty="0"/>
              <a:t>, S. (2012) “The remarkable, yet not extraordinary, human brain as a scaled-up primate brain and its associated cost,” </a:t>
            </a:r>
            <a:r>
              <a:rPr lang="en-US" i="1" dirty="0"/>
              <a:t>Proceedings of the National Academy of Sciences</a:t>
            </a:r>
            <a:r>
              <a:rPr lang="en-US" dirty="0"/>
              <a:t>, 109(supplement_1), pp. 10661–10668. Available at: https://doi.org/10.1073/pnas.1201895109. </a:t>
            </a:r>
          </a:p>
          <a:p>
            <a:endParaRPr lang="en-US" dirty="0"/>
          </a:p>
          <a:p>
            <a:r>
              <a:rPr lang="en-US" dirty="0" err="1"/>
              <a:t>Keras</a:t>
            </a:r>
            <a:r>
              <a:rPr lang="en-US" dirty="0"/>
              <a:t>. (</a:t>
            </a:r>
            <a:r>
              <a:rPr lang="en-US" dirty="0" err="1"/>
              <a:t>nd</a:t>
            </a:r>
            <a:r>
              <a:rPr lang="en-US" dirty="0"/>
              <a:t>) </a:t>
            </a:r>
            <a:r>
              <a:rPr lang="en-US" i="1" dirty="0" err="1"/>
              <a:t>Keras</a:t>
            </a:r>
            <a:r>
              <a:rPr lang="en-US" i="1" dirty="0"/>
              <a:t> documentation: About </a:t>
            </a:r>
            <a:r>
              <a:rPr lang="en-US" i="1" dirty="0" err="1"/>
              <a:t>keras</a:t>
            </a:r>
            <a:r>
              <a:rPr lang="en-US" dirty="0"/>
              <a:t>, </a:t>
            </a:r>
            <a:r>
              <a:rPr lang="en-US" i="1" dirty="0" err="1"/>
              <a:t>Keras</a:t>
            </a:r>
            <a:r>
              <a:rPr lang="en-US" dirty="0"/>
              <a:t>. Available at: https://keras.io/about/ (Accessed: December 3, 2022). </a:t>
            </a:r>
          </a:p>
          <a:p>
            <a:endParaRPr lang="en-US" dirty="0"/>
          </a:p>
          <a:p>
            <a:r>
              <a:rPr lang="en-US" dirty="0" err="1"/>
              <a:t>Krizhevsky</a:t>
            </a:r>
            <a:r>
              <a:rPr lang="en-US" dirty="0"/>
              <a:t>, A. (2017) </a:t>
            </a:r>
            <a:r>
              <a:rPr lang="en-US" i="1" dirty="0"/>
              <a:t>CIFAR-10 and CIFAR-100 datasets</a:t>
            </a:r>
            <a:r>
              <a:rPr lang="en-US" dirty="0"/>
              <a:t>. Available at: https://www.cs.toronto.edu/~kriz/cifar.html (Accessed: December 4, 2022). </a:t>
            </a:r>
          </a:p>
          <a:p>
            <a:endParaRPr lang="en-US" dirty="0"/>
          </a:p>
          <a:p>
            <a:endParaRPr lang="en-US" dirty="0">
              <a:effectLst/>
            </a:endParaRPr>
          </a:p>
        </p:txBody>
      </p:sp>
      <p:grpSp>
        <p:nvGrpSpPr>
          <p:cNvPr id="5" name="Group 4">
            <a:extLst>
              <a:ext uri="{FF2B5EF4-FFF2-40B4-BE49-F238E27FC236}">
                <a16:creationId xmlns:a16="http://schemas.microsoft.com/office/drawing/2014/main" id="{927E0D3F-C6A7-7F70-49A7-7F20E172E020}"/>
              </a:ext>
              <a:ext uri="{C183D7F6-B498-43B3-948B-1728B52AA6E4}">
                <adec:decorative xmlns:adec="http://schemas.microsoft.com/office/drawing/2017/decorative" val="1"/>
              </a:ext>
            </a:extLst>
          </p:cNvPr>
          <p:cNvGrpSpPr/>
          <p:nvPr/>
        </p:nvGrpSpPr>
        <p:grpSpPr>
          <a:xfrm>
            <a:off x="910225" y="4691905"/>
            <a:ext cx="259660" cy="259660"/>
            <a:chOff x="2288721" y="2772229"/>
            <a:chExt cx="2471965" cy="2471965"/>
          </a:xfrm>
        </p:grpSpPr>
        <p:sp>
          <p:nvSpPr>
            <p:cNvPr id="6" name="Oval 5">
              <a:extLst>
                <a:ext uri="{FF2B5EF4-FFF2-40B4-BE49-F238E27FC236}">
                  <a16:creationId xmlns:a16="http://schemas.microsoft.com/office/drawing/2014/main" id="{69EF8910-326B-94B7-C602-451DAE76A150}"/>
                </a:ext>
              </a:extLst>
            </p:cNvPr>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 name="Freeform 29">
              <a:extLst>
                <a:ext uri="{FF2B5EF4-FFF2-40B4-BE49-F238E27FC236}">
                  <a16:creationId xmlns:a16="http://schemas.microsoft.com/office/drawing/2014/main" id="{CB071158-F09B-E131-7FF9-BD897CB7C8E5}"/>
                </a:ext>
              </a:extLst>
            </p:cNvPr>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21520427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p:cTn id="29" dur="500" fill="hold"/>
                                        <p:tgtEl>
                                          <p:spTgt spid="39"/>
                                        </p:tgtEl>
                                        <p:attrNameLst>
                                          <p:attrName>ppt_w</p:attrName>
                                        </p:attrNameLst>
                                      </p:cBhvr>
                                      <p:tavLst>
                                        <p:tav tm="0">
                                          <p:val>
                                            <p:fltVal val="0"/>
                                          </p:val>
                                        </p:tav>
                                        <p:tav tm="100000">
                                          <p:val>
                                            <p:strVal val="#ppt_w"/>
                                          </p:val>
                                        </p:tav>
                                      </p:tavLst>
                                    </p:anim>
                                    <p:anim calcmode="lin" valueType="num">
                                      <p:cBhvr>
                                        <p:cTn id="30" dur="500" fill="hold"/>
                                        <p:tgtEl>
                                          <p:spTgt spid="39"/>
                                        </p:tgtEl>
                                        <p:attrNameLst>
                                          <p:attrName>ppt_h</p:attrName>
                                        </p:attrNameLst>
                                      </p:cBhvr>
                                      <p:tavLst>
                                        <p:tav tm="0">
                                          <p:val>
                                            <p:fltVal val="0"/>
                                          </p:val>
                                        </p:tav>
                                        <p:tav tm="100000">
                                          <p:val>
                                            <p:strVal val="#ppt_h"/>
                                          </p:val>
                                        </p:tav>
                                      </p:tavLst>
                                    </p:anim>
                                    <p:animEffect transition="in" filter="fade">
                                      <p:cBhvr>
                                        <p:cTn id="31" dur="500"/>
                                        <p:tgtEl>
                                          <p:spTgt spid="39"/>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500" fill="hold"/>
                                        <p:tgtEl>
                                          <p:spTgt spid="5"/>
                                        </p:tgtEl>
                                        <p:attrNameLst>
                                          <p:attrName>ppt_w</p:attrName>
                                        </p:attrNameLst>
                                      </p:cBhvr>
                                      <p:tavLst>
                                        <p:tav tm="0">
                                          <p:val>
                                            <p:fltVal val="0"/>
                                          </p:val>
                                        </p:tav>
                                        <p:tav tm="100000">
                                          <p:val>
                                            <p:strVal val="#ppt_w"/>
                                          </p:val>
                                        </p:tav>
                                      </p:tavLst>
                                    </p:anim>
                                    <p:anim calcmode="lin" valueType="num">
                                      <p:cBhvr>
                                        <p:cTn id="40" dur="500" fill="hold"/>
                                        <p:tgtEl>
                                          <p:spTgt spid="5"/>
                                        </p:tgtEl>
                                        <p:attrNameLst>
                                          <p:attrName>ppt_h</p:attrName>
                                        </p:attrNameLst>
                                      </p:cBhvr>
                                      <p:tavLst>
                                        <p:tav tm="0">
                                          <p:val>
                                            <p:fltVal val="0"/>
                                          </p:val>
                                        </p:tav>
                                        <p:tav tm="100000">
                                          <p:val>
                                            <p:strVal val="#ppt_h"/>
                                          </p:val>
                                        </p:tav>
                                      </p:tavLst>
                                    </p:anim>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4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a:solidFill>
                  <a:schemeClr val="accent1"/>
                </a:solidFill>
                <a:latin typeface="Lato Black" panose="020F0502020204030203" pitchFamily="34" charset="0"/>
                <a:ea typeface="Lato Black" panose="020F0502020204030203" pitchFamily="34" charset="0"/>
                <a:cs typeface="Lato Black" panose="020F0502020204030203" pitchFamily="34" charset="0"/>
              </a:rPr>
              <a:t>References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C183D7F6-B498-43B3-948B-1728B52AA6E4}">
                <adec:decorative xmlns:adec="http://schemas.microsoft.com/office/drawing/2017/decorative" val="1"/>
              </a:ext>
            </a:extLst>
          </p:cNvPr>
          <p:cNvGrpSpPr/>
          <p:nvPr/>
        </p:nvGrpSpPr>
        <p:grpSpPr>
          <a:xfrm>
            <a:off x="939917" y="1641213"/>
            <a:ext cx="259660" cy="259660"/>
            <a:chOff x="2288721" y="2772229"/>
            <a:chExt cx="2471965" cy="2471965"/>
          </a:xfrm>
        </p:grpSpPr>
        <p:sp>
          <p:nvSpPr>
            <p:cNvPr id="15" name="Oval 14"/>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Freeform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grpSp>
      <p:sp>
        <p:nvSpPr>
          <p:cNvPr id="4" name="Title 3" hidden="1">
            <a:extLst>
              <a:ext uri="{FF2B5EF4-FFF2-40B4-BE49-F238E27FC236}">
                <a16:creationId xmlns:a16="http://schemas.microsoft.com/office/drawing/2014/main" id="{A75E788A-4D7C-47BA-9326-D37D48290ED0}"/>
              </a:ext>
            </a:extLst>
          </p:cNvPr>
          <p:cNvSpPr>
            <a:spLocks noGrp="1"/>
          </p:cNvSpPr>
          <p:nvPr>
            <p:ph type="title"/>
          </p:nvPr>
        </p:nvSpPr>
        <p:spPr/>
        <p:txBody>
          <a:bodyPr/>
          <a:lstStyle/>
          <a:p>
            <a:r>
              <a:rPr lang="en-US"/>
              <a:t>Slide 12</a:t>
            </a:r>
          </a:p>
        </p:txBody>
      </p:sp>
      <p:grpSp>
        <p:nvGrpSpPr>
          <p:cNvPr id="39" name="Group 38">
            <a:extLst>
              <a:ext uri="{FF2B5EF4-FFF2-40B4-BE49-F238E27FC236}">
                <a16:creationId xmlns:a16="http://schemas.microsoft.com/office/drawing/2014/main" id="{334D8CC4-5CA4-CBB0-4FF8-5F58AEB9A163}"/>
              </a:ext>
              <a:ext uri="{C183D7F6-B498-43B3-948B-1728B52AA6E4}">
                <adec:decorative xmlns:adec="http://schemas.microsoft.com/office/drawing/2017/decorative" val="1"/>
              </a:ext>
            </a:extLst>
          </p:cNvPr>
          <p:cNvGrpSpPr/>
          <p:nvPr/>
        </p:nvGrpSpPr>
        <p:grpSpPr>
          <a:xfrm>
            <a:off x="950632" y="1127457"/>
            <a:ext cx="259660" cy="259660"/>
            <a:chOff x="2288721" y="2772229"/>
            <a:chExt cx="2471965" cy="2471965"/>
          </a:xfrm>
        </p:grpSpPr>
        <p:sp>
          <p:nvSpPr>
            <p:cNvPr id="40" name="Oval 39">
              <a:extLst>
                <a:ext uri="{FF2B5EF4-FFF2-40B4-BE49-F238E27FC236}">
                  <a16:creationId xmlns:a16="http://schemas.microsoft.com/office/drawing/2014/main" id="{C6130942-C3EA-D920-E26B-F20915DC1862}"/>
                </a:ext>
              </a:extLst>
            </p:cNvPr>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Freeform 29">
              <a:extLst>
                <a:ext uri="{FF2B5EF4-FFF2-40B4-BE49-F238E27FC236}">
                  <a16:creationId xmlns:a16="http://schemas.microsoft.com/office/drawing/2014/main" id="{7ABDCDD0-AFDB-2C0B-0B2B-9DA3C9575870}"/>
                </a:ext>
              </a:extLst>
            </p:cNvPr>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grpSp>
      <p:sp>
        <p:nvSpPr>
          <p:cNvPr id="42" name="Rectangle 41">
            <a:extLst>
              <a:ext uri="{FF2B5EF4-FFF2-40B4-BE49-F238E27FC236}">
                <a16:creationId xmlns:a16="http://schemas.microsoft.com/office/drawing/2014/main" id="{69612ABA-DD78-C1E6-42E9-F45B037CC182}"/>
              </a:ext>
            </a:extLst>
          </p:cNvPr>
          <p:cNvSpPr/>
          <p:nvPr/>
        </p:nvSpPr>
        <p:spPr>
          <a:xfrm>
            <a:off x="1223378" y="766556"/>
            <a:ext cx="9810654" cy="6186309"/>
          </a:xfrm>
          <a:prstGeom prst="rect">
            <a:avLst/>
          </a:prstGeom>
        </p:spPr>
        <p:txBody>
          <a:bodyPr wrap="square">
            <a:spAutoFit/>
          </a:bodyPr>
          <a:lstStyle/>
          <a:p>
            <a:endParaRPr lang="en-US" dirty="0"/>
          </a:p>
          <a:p>
            <a:r>
              <a:rPr lang="en-US" dirty="0" err="1"/>
              <a:t>Kubat</a:t>
            </a:r>
            <a:r>
              <a:rPr lang="en-US" dirty="0"/>
              <a:t>, M. (2021) </a:t>
            </a:r>
            <a:r>
              <a:rPr lang="en-US" i="1" dirty="0"/>
              <a:t>An introduction to machine learning</a:t>
            </a:r>
            <a:r>
              <a:rPr lang="en-US" dirty="0"/>
              <a:t>. Cham: Springer. </a:t>
            </a:r>
          </a:p>
          <a:p>
            <a:endParaRPr lang="en-US" dirty="0"/>
          </a:p>
          <a:p>
            <a:r>
              <a:rPr lang="en-US" dirty="0"/>
              <a:t>Kumar, S. (2020) </a:t>
            </a:r>
            <a:r>
              <a:rPr lang="en-US" i="1" dirty="0"/>
              <a:t>Overview of various optimizers in Neural Networks</a:t>
            </a:r>
            <a:r>
              <a:rPr lang="en-US" dirty="0"/>
              <a:t>, </a:t>
            </a:r>
            <a:r>
              <a:rPr lang="en-US" i="1" dirty="0"/>
              <a:t>Medium</a:t>
            </a:r>
            <a:r>
              <a:rPr lang="en-US" dirty="0"/>
              <a:t>. Towards Data Science. Available at: https://towardsdatascience.com/overview-of-various-optimizers-in-neural-networks-17c1be2df6d5#:~:text=Optimizers%20are%20algorithms%20or%20methods,problems%20by%20minimizing%20the%20function. (Accessed: December 4, 2022). </a:t>
            </a:r>
          </a:p>
          <a:p>
            <a:endParaRPr lang="en-US" dirty="0"/>
          </a:p>
          <a:p>
            <a:r>
              <a:rPr lang="en-US" dirty="0"/>
              <a:t>Nadeem, Q. (2022) Seminar ANN. University of Essex Online.</a:t>
            </a:r>
          </a:p>
          <a:p>
            <a:endParaRPr lang="en-US" dirty="0"/>
          </a:p>
          <a:p>
            <a:r>
              <a:rPr lang="en-US" dirty="0"/>
              <a:t>Patel, K. (2020) </a:t>
            </a:r>
            <a:r>
              <a:rPr lang="en-US" i="1" dirty="0"/>
              <a:t>Convolution neural networks - A beginner's guide [implementing a </a:t>
            </a:r>
            <a:r>
              <a:rPr lang="en-US" i="1" dirty="0" err="1"/>
              <a:t>mnist</a:t>
            </a:r>
            <a:r>
              <a:rPr lang="en-US" i="1" dirty="0"/>
              <a:t> hand-written digit...</a:t>
            </a:r>
            <a:r>
              <a:rPr lang="en-US" dirty="0"/>
              <a:t>, </a:t>
            </a:r>
            <a:r>
              <a:rPr lang="en-US" i="1" dirty="0"/>
              <a:t>Medium</a:t>
            </a:r>
            <a:r>
              <a:rPr lang="en-US" dirty="0"/>
              <a:t>. Towards Data Science. Available at: https://towardsdatascience.com/convolution-neural-networks-a-beginners-guide-implementing-a-mnist-hand-written-digit-8aa60330d022#:~:text=Max%20Pooling%20Layer&amp;text=It%20is%20similar%20to%20the,2%20and%20stride%20of%201. (Accessed: December 4, 2022). </a:t>
            </a:r>
          </a:p>
          <a:p>
            <a:endParaRPr lang="en-US" dirty="0"/>
          </a:p>
          <a:p>
            <a:r>
              <a:rPr lang="en-US" dirty="0" err="1"/>
              <a:t>Seb</a:t>
            </a:r>
            <a:r>
              <a:rPr lang="en-US" dirty="0"/>
              <a:t> (2022) </a:t>
            </a:r>
            <a:r>
              <a:rPr lang="en-US" i="1" dirty="0"/>
              <a:t>An introduction to neural network loss functions</a:t>
            </a:r>
            <a:r>
              <a:rPr lang="en-US" dirty="0"/>
              <a:t>, </a:t>
            </a:r>
            <a:r>
              <a:rPr lang="en-US" i="1" dirty="0"/>
              <a:t>An Introduction to Neural Network Loss Functions</a:t>
            </a:r>
            <a:r>
              <a:rPr lang="en-US" dirty="0"/>
              <a:t>. Available at: https://programmathically.com/an-introduction-to-neural-network-loss-functions/ (Accessed: December 4, 2022). </a:t>
            </a:r>
          </a:p>
          <a:p>
            <a:endParaRPr lang="en-US" dirty="0"/>
          </a:p>
          <a:p>
            <a:endParaRPr lang="en-US" dirty="0"/>
          </a:p>
          <a:p>
            <a:endParaRPr lang="en-US" dirty="0">
              <a:effectLst/>
            </a:endParaRPr>
          </a:p>
        </p:txBody>
      </p:sp>
      <p:grpSp>
        <p:nvGrpSpPr>
          <p:cNvPr id="8" name="Group 7">
            <a:extLst>
              <a:ext uri="{FF2B5EF4-FFF2-40B4-BE49-F238E27FC236}">
                <a16:creationId xmlns:a16="http://schemas.microsoft.com/office/drawing/2014/main" id="{595EF752-F26E-89CB-3002-C8CFCD583AC3}"/>
              </a:ext>
              <a:ext uri="{C183D7F6-B498-43B3-948B-1728B52AA6E4}">
                <adec:decorative xmlns:adec="http://schemas.microsoft.com/office/drawing/2017/decorative" val="1"/>
              </a:ext>
            </a:extLst>
          </p:cNvPr>
          <p:cNvGrpSpPr/>
          <p:nvPr/>
        </p:nvGrpSpPr>
        <p:grpSpPr>
          <a:xfrm>
            <a:off x="963718" y="3035190"/>
            <a:ext cx="259660" cy="259660"/>
            <a:chOff x="2288721" y="2772229"/>
            <a:chExt cx="2471965" cy="2471965"/>
          </a:xfrm>
        </p:grpSpPr>
        <p:sp>
          <p:nvSpPr>
            <p:cNvPr id="13" name="Oval 12">
              <a:extLst>
                <a:ext uri="{FF2B5EF4-FFF2-40B4-BE49-F238E27FC236}">
                  <a16:creationId xmlns:a16="http://schemas.microsoft.com/office/drawing/2014/main" id="{DD49130F-911A-7CCC-FFBA-6C5278952941}"/>
                </a:ext>
              </a:extLst>
            </p:cNvPr>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4" name="Freeform 29">
              <a:extLst>
                <a:ext uri="{FF2B5EF4-FFF2-40B4-BE49-F238E27FC236}">
                  <a16:creationId xmlns:a16="http://schemas.microsoft.com/office/drawing/2014/main" id="{83C47A05-0E9D-552C-4A97-61011D1FC517}"/>
                </a:ext>
              </a:extLst>
            </p:cNvPr>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grpSp>
      <p:grpSp>
        <p:nvGrpSpPr>
          <p:cNvPr id="5" name="Group 4">
            <a:extLst>
              <a:ext uri="{FF2B5EF4-FFF2-40B4-BE49-F238E27FC236}">
                <a16:creationId xmlns:a16="http://schemas.microsoft.com/office/drawing/2014/main" id="{973AF97D-49DA-89FB-2CD1-46E50C65494A}"/>
              </a:ext>
              <a:ext uri="{C183D7F6-B498-43B3-948B-1728B52AA6E4}">
                <adec:decorative xmlns:adec="http://schemas.microsoft.com/office/drawing/2017/decorative" val="1"/>
              </a:ext>
            </a:extLst>
          </p:cNvPr>
          <p:cNvGrpSpPr/>
          <p:nvPr/>
        </p:nvGrpSpPr>
        <p:grpSpPr>
          <a:xfrm>
            <a:off x="945318" y="3563151"/>
            <a:ext cx="259660" cy="259660"/>
            <a:chOff x="2288721" y="2772229"/>
            <a:chExt cx="2471965" cy="2471965"/>
          </a:xfrm>
        </p:grpSpPr>
        <p:sp>
          <p:nvSpPr>
            <p:cNvPr id="6" name="Oval 5">
              <a:extLst>
                <a:ext uri="{FF2B5EF4-FFF2-40B4-BE49-F238E27FC236}">
                  <a16:creationId xmlns:a16="http://schemas.microsoft.com/office/drawing/2014/main" id="{E7F5342B-47E5-5DFF-A8B6-4A5F219FC68A}"/>
                </a:ext>
              </a:extLst>
            </p:cNvPr>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 name="Freeform 29">
              <a:extLst>
                <a:ext uri="{FF2B5EF4-FFF2-40B4-BE49-F238E27FC236}">
                  <a16:creationId xmlns:a16="http://schemas.microsoft.com/office/drawing/2014/main" id="{AA6C2962-57C2-D5B7-DFCA-D0EFC9065E24}"/>
                </a:ext>
              </a:extLst>
            </p:cNvPr>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grpSp>
      <p:grpSp>
        <p:nvGrpSpPr>
          <p:cNvPr id="9" name="Group 8">
            <a:extLst>
              <a:ext uri="{FF2B5EF4-FFF2-40B4-BE49-F238E27FC236}">
                <a16:creationId xmlns:a16="http://schemas.microsoft.com/office/drawing/2014/main" id="{D0274425-7289-6352-40FE-091968804ECB}"/>
              </a:ext>
              <a:ext uri="{C183D7F6-B498-43B3-948B-1728B52AA6E4}">
                <adec:decorative xmlns:adec="http://schemas.microsoft.com/office/drawing/2017/decorative" val="1"/>
              </a:ext>
            </a:extLst>
          </p:cNvPr>
          <p:cNvGrpSpPr/>
          <p:nvPr/>
        </p:nvGrpSpPr>
        <p:grpSpPr>
          <a:xfrm>
            <a:off x="939917" y="5216787"/>
            <a:ext cx="259660" cy="259660"/>
            <a:chOff x="2288721" y="2772229"/>
            <a:chExt cx="2471965" cy="2471965"/>
          </a:xfrm>
        </p:grpSpPr>
        <p:sp>
          <p:nvSpPr>
            <p:cNvPr id="10" name="Oval 9">
              <a:extLst>
                <a:ext uri="{FF2B5EF4-FFF2-40B4-BE49-F238E27FC236}">
                  <a16:creationId xmlns:a16="http://schemas.microsoft.com/office/drawing/2014/main" id="{AC887B41-B421-1D89-F239-A2A32EA7DFCD}"/>
                </a:ext>
              </a:extLst>
            </p:cNvPr>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2" name="Freeform 29">
              <a:extLst>
                <a:ext uri="{FF2B5EF4-FFF2-40B4-BE49-F238E27FC236}">
                  <a16:creationId xmlns:a16="http://schemas.microsoft.com/office/drawing/2014/main" id="{F8AD9923-5321-4E6B-3A21-1ED4CA2C0FE1}"/>
                </a:ext>
              </a:extLst>
            </p:cNvPr>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25205795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Effect transition="in" filter="fade">
                                      <p:cBhvr>
                                        <p:cTn id="19" dur="500"/>
                                        <p:tgtEl>
                                          <p:spTgt spid="39"/>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a:solidFill>
                  <a:schemeClr val="accent1"/>
                </a:solidFill>
                <a:latin typeface="Lato Black" panose="020F0502020204030203" pitchFamily="34" charset="0"/>
                <a:ea typeface="Lato Black" panose="020F0502020204030203" pitchFamily="34" charset="0"/>
                <a:cs typeface="Lato Black" panose="020F0502020204030203" pitchFamily="34" charset="0"/>
              </a:rPr>
              <a:t>INTRODUCTION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descr="Column 1 Heading"/>
          <p:cNvGrpSpPr/>
          <p:nvPr/>
        </p:nvGrpSpPr>
        <p:grpSpPr>
          <a:xfrm>
            <a:off x="935299" y="1724527"/>
            <a:ext cx="3266127" cy="471428"/>
            <a:chOff x="935299" y="1724527"/>
            <a:chExt cx="3266127" cy="471428"/>
          </a:xfrm>
        </p:grpSpPr>
        <p:sp>
          <p:nvSpPr>
            <p:cNvPr id="5" name="Rectangle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040131" y="177557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Background</a:t>
              </a:r>
            </a:p>
          </p:txBody>
        </p:sp>
      </p:grpSp>
      <p:grpSp>
        <p:nvGrpSpPr>
          <p:cNvPr id="6" name="Group 5" descr="Column 1 Text"/>
          <p:cNvGrpSpPr/>
          <p:nvPr/>
        </p:nvGrpSpPr>
        <p:grpSpPr>
          <a:xfrm>
            <a:off x="935299" y="2195955"/>
            <a:ext cx="3266127" cy="3849436"/>
            <a:chOff x="935299" y="2195955"/>
            <a:chExt cx="3266127" cy="3161406"/>
          </a:xfrm>
        </p:grpSpPr>
        <p:sp>
          <p:nvSpPr>
            <p:cNvPr id="51" name="Rectangle 50">
              <a:extLs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54" name="TextBox 53"/>
            <p:cNvSpPr txBox="1"/>
            <p:nvPr/>
          </p:nvSpPr>
          <p:spPr>
            <a:xfrm>
              <a:off x="1040131" y="2310373"/>
              <a:ext cx="3056463" cy="2756783"/>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How machine learning can identify the object.</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Artificial Neural Networks (ANN) is the tool which imitate human brain for the machine to learn.</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Neural networks divided into three main parts, input,  multiple hidden layer, and output (</a:t>
              </a:r>
              <a:r>
                <a:rPr lang="en-US" sz="1200" dirty="0" err="1">
                  <a:solidFill>
                    <a:schemeClr val="tx2"/>
                  </a:solidFill>
                  <a:latin typeface="Lato" panose="020F0502020204030203" pitchFamily="34" charset="0"/>
                  <a:ea typeface="Lato" panose="020F0502020204030203" pitchFamily="34" charset="0"/>
                  <a:cs typeface="Lato" panose="020F0502020204030203" pitchFamily="34" charset="0"/>
                </a:rPr>
                <a:t>Dertat</a:t>
              </a: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 2017).</a:t>
              </a: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grpSp>
        <p:nvGrpSpPr>
          <p:cNvPr id="10" name="Group 9" descr="Column 2 Heading"/>
          <p:cNvGrpSpPr/>
          <p:nvPr/>
        </p:nvGrpSpPr>
        <p:grpSpPr>
          <a:xfrm>
            <a:off x="4462937" y="1724527"/>
            <a:ext cx="3266127" cy="471428"/>
            <a:chOff x="4462937" y="1724527"/>
            <a:chExt cx="3266127" cy="471428"/>
          </a:xfrm>
        </p:grpSpPr>
        <p:sp>
          <p:nvSpPr>
            <p:cNvPr id="48" name="Rectangle 47">
              <a:extLst>
                <a:ext uri="{C183D7F6-B498-43B3-948B-1728B52AA6E4}">
                  <adec:decorative xmlns:adec="http://schemas.microsoft.com/office/drawing/2017/decorative" val="1"/>
                </a:ext>
              </a:extLst>
            </p:cNvPr>
            <p:cNvSpPr/>
            <p:nvPr/>
          </p:nvSpPr>
          <p:spPr>
            <a:xfrm>
              <a:off x="4462937"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46" name="TextBox 45"/>
            <p:cNvSpPr txBox="1"/>
            <p:nvPr/>
          </p:nvSpPr>
          <p:spPr>
            <a:xfrm>
              <a:off x="4567769" y="1775575"/>
              <a:ext cx="3056463" cy="369332"/>
            </a:xfrm>
            <a:prstGeom prst="rect">
              <a:avLst/>
            </a:prstGeom>
            <a:noFill/>
          </p:spPr>
          <p:txBody>
            <a:bodyPr wrap="square" rtlCol="0">
              <a:spAutoFit/>
            </a:bodyPr>
            <a:lstStyle/>
            <a:p>
              <a:pPr algn="ctr"/>
              <a:r>
                <a:rPr lang="en-US">
                  <a:solidFill>
                    <a:schemeClr val="accent1"/>
                  </a:solidFill>
                  <a:latin typeface="Lato Black" panose="020F0502020204030203" pitchFamily="34" charset="0"/>
                  <a:ea typeface="Lato Black" panose="020F0502020204030203" pitchFamily="34" charset="0"/>
                  <a:cs typeface="Lato Black" panose="020F0502020204030203" pitchFamily="34" charset="0"/>
                </a:rPr>
                <a:t>Purpose</a:t>
              </a:r>
            </a:p>
          </p:txBody>
        </p:sp>
      </p:grpSp>
      <p:grpSp>
        <p:nvGrpSpPr>
          <p:cNvPr id="11" name="Group 10" descr="Column 2 text"/>
          <p:cNvGrpSpPr/>
          <p:nvPr/>
        </p:nvGrpSpPr>
        <p:grpSpPr>
          <a:xfrm>
            <a:off x="4462937" y="2195954"/>
            <a:ext cx="3266127" cy="3849435"/>
            <a:chOff x="4462937" y="2195955"/>
            <a:chExt cx="3266127" cy="3161406"/>
          </a:xfrm>
        </p:grpSpPr>
        <p:sp>
          <p:nvSpPr>
            <p:cNvPr id="50" name="Rectangle 49">
              <a:extLst>
                <a:ext uri="{C183D7F6-B498-43B3-948B-1728B52AA6E4}">
                  <adec:decorative xmlns:adec="http://schemas.microsoft.com/office/drawing/2017/decorative" val="1"/>
                </a:ext>
              </a:extLst>
            </p:cNvPr>
            <p:cNvSpPr/>
            <p:nvPr/>
          </p:nvSpPr>
          <p:spPr>
            <a:xfrm>
              <a:off x="4462937"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47" name="TextBox 46"/>
            <p:cNvSpPr txBox="1"/>
            <p:nvPr/>
          </p:nvSpPr>
          <p:spPr>
            <a:xfrm>
              <a:off x="4567769" y="2310373"/>
              <a:ext cx="3056463" cy="1846825"/>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Explain on what is the ANN</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Experiment ANN with CIFAR-10 data </a:t>
              </a:r>
              <a:r>
                <a:rPr lang="en-GB" sz="1200" dirty="0">
                  <a:latin typeface="Lato" panose="020F0502020204030203" pitchFamily="34" charset="0"/>
                  <a:ea typeface="Lato" panose="020F0502020204030203" pitchFamily="34" charset="0"/>
                  <a:cs typeface="Lato" panose="020F0502020204030203" pitchFamily="34" charset="0"/>
                </a:rPr>
                <a:t>(</a:t>
              </a:r>
              <a:r>
                <a:rPr lang="en-GB" sz="1200" dirty="0" err="1">
                  <a:latin typeface="Lato" panose="020F0502020204030203" pitchFamily="34" charset="0"/>
                  <a:ea typeface="Lato" panose="020F0502020204030203" pitchFamily="34" charset="0"/>
                  <a:cs typeface="Lato" panose="020F0502020204030203" pitchFamily="34" charset="0"/>
                </a:rPr>
                <a:t>Krizhevsky</a:t>
              </a:r>
              <a:r>
                <a:rPr lang="en-GB" sz="1200" dirty="0">
                  <a:latin typeface="Lato" panose="020F0502020204030203" pitchFamily="34" charset="0"/>
                  <a:ea typeface="Lato" panose="020F0502020204030203" pitchFamily="34" charset="0"/>
                  <a:cs typeface="Lato" panose="020F0502020204030203" pitchFamily="34" charset="0"/>
                </a:rPr>
                <a:t>, 2017)</a:t>
              </a: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Evaluate the method</a:t>
              </a: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grpSp>
        <p:nvGrpSpPr>
          <p:cNvPr id="12" name="Group 11" descr="Column 3 heading"/>
          <p:cNvGrpSpPr/>
          <p:nvPr/>
        </p:nvGrpSpPr>
        <p:grpSpPr>
          <a:xfrm>
            <a:off x="7990575" y="1724527"/>
            <a:ext cx="3266127" cy="471428"/>
            <a:chOff x="7990575" y="1724527"/>
            <a:chExt cx="3266127" cy="471428"/>
          </a:xfrm>
        </p:grpSpPr>
        <p:sp>
          <p:nvSpPr>
            <p:cNvPr id="81" name="Rectangle 80">
              <a:extLst>
                <a:ext uri="{C183D7F6-B498-43B3-948B-1728B52AA6E4}">
                  <adec:decorative xmlns:adec="http://schemas.microsoft.com/office/drawing/2017/decorative" val="1"/>
                </a:ext>
              </a:extLst>
            </p:cNvPr>
            <p:cNvSpPr/>
            <p:nvPr/>
          </p:nvSpPr>
          <p:spPr>
            <a:xfrm>
              <a:off x="7990575"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55" name="TextBox 54"/>
            <p:cNvSpPr txBox="1"/>
            <p:nvPr/>
          </p:nvSpPr>
          <p:spPr>
            <a:xfrm>
              <a:off x="8095407" y="1775575"/>
              <a:ext cx="3056463" cy="369332"/>
            </a:xfrm>
            <a:prstGeom prst="rect">
              <a:avLst/>
            </a:prstGeom>
            <a:noFill/>
          </p:spPr>
          <p:txBody>
            <a:bodyPr wrap="square" rtlCol="0">
              <a:spAutoFit/>
            </a:bodyPr>
            <a:lstStyle/>
            <a:p>
              <a:pPr algn="ctr"/>
              <a:r>
                <a:rPr lang="en-US">
                  <a:solidFill>
                    <a:schemeClr val="accent1"/>
                  </a:solidFill>
                  <a:latin typeface="Lato Black" panose="020F0502020204030203" pitchFamily="34" charset="0"/>
                  <a:ea typeface="Lato Black" panose="020F0502020204030203" pitchFamily="34" charset="0"/>
                  <a:cs typeface="Lato Black" panose="020F0502020204030203" pitchFamily="34" charset="0"/>
                </a:rPr>
                <a:t>Methodology</a:t>
              </a:r>
            </a:p>
          </p:txBody>
        </p:sp>
      </p:grpSp>
      <p:grpSp>
        <p:nvGrpSpPr>
          <p:cNvPr id="13" name="Group 12" descr="Column 3 text"/>
          <p:cNvGrpSpPr/>
          <p:nvPr/>
        </p:nvGrpSpPr>
        <p:grpSpPr>
          <a:xfrm>
            <a:off x="7990575" y="2195955"/>
            <a:ext cx="3266127" cy="3849434"/>
            <a:chOff x="7990575" y="2195955"/>
            <a:chExt cx="3266127" cy="3161406"/>
          </a:xfrm>
        </p:grpSpPr>
        <p:sp>
          <p:nvSpPr>
            <p:cNvPr id="82" name="Rectangle 81">
              <a:extLst>
                <a:ext uri="{C183D7F6-B498-43B3-948B-1728B52AA6E4}">
                  <adec:decorative xmlns:adec="http://schemas.microsoft.com/office/drawing/2017/decorative" val="1"/>
                </a:ext>
              </a:extLst>
            </p:cNvPr>
            <p:cNvSpPr/>
            <p:nvPr/>
          </p:nvSpPr>
          <p:spPr>
            <a:xfrm>
              <a:off x="7990575"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80" name="TextBox 79"/>
            <p:cNvSpPr txBox="1"/>
            <p:nvPr/>
          </p:nvSpPr>
          <p:spPr>
            <a:xfrm>
              <a:off x="8095407" y="2310373"/>
              <a:ext cx="3056463" cy="2150145"/>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Use </a:t>
              </a:r>
              <a:r>
                <a:rPr lang="en-US" sz="1200" dirty="0" err="1">
                  <a:solidFill>
                    <a:schemeClr val="tx2"/>
                  </a:solidFill>
                  <a:latin typeface="Lato" panose="020F0502020204030203" pitchFamily="34" charset="0"/>
                  <a:ea typeface="Lato" panose="020F0502020204030203" pitchFamily="34" charset="0"/>
                  <a:cs typeface="Lato" panose="020F0502020204030203" pitchFamily="34" charset="0"/>
                </a:rPr>
                <a:t>keras</a:t>
              </a: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 library to process the object recognition</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Load CIFAR-10 Data</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Divide data as train and test data</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Train data using ANN method</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Check accuracy</a:t>
              </a: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p:pic>
        <p:nvPicPr>
          <p:cNvPr id="38" name="Audio 37">
            <a:hlinkClick r:id="" action="ppaction://media"/>
            <a:extLst>
              <a:ext uri="{FF2B5EF4-FFF2-40B4-BE49-F238E27FC236}">
                <a16:creationId xmlns:a16="http://schemas.microsoft.com/office/drawing/2014/main" id="{4B5CE813-D7F6-1EAB-3663-9B7934A203C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904533272"/>
      </p:ext>
    </p:extLst>
  </p:cSld>
  <p:clrMapOvr>
    <a:masterClrMapping/>
  </p:clrMapOvr>
  <p:transition spd="slow" advTm="9637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22" presetClass="entr" presetSubtype="1"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par>
                          <p:cTn id="30" fill="hold">
                            <p:stCondLst>
                              <p:cond delay="3500"/>
                            </p:stCondLst>
                            <p:childTnLst>
                              <p:par>
                                <p:cTn id="31" presetID="42"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par>
                          <p:cTn id="36" fill="hold">
                            <p:stCondLst>
                              <p:cond delay="4500"/>
                            </p:stCondLst>
                            <p:childTnLst>
                              <p:par>
                                <p:cTn id="37" presetID="22" presetClass="entr" presetSubtype="1"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up)">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38"/>
                </p:tgtEl>
              </p:cMediaNode>
            </p:audio>
          </p:childTnLst>
        </p:cTn>
      </p:par>
    </p:tnLst>
    <p:bldLst>
      <p:bldP spid="11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a:solidFill>
                  <a:schemeClr val="accent1"/>
                </a:solidFill>
                <a:latin typeface="Lato Black" panose="020F0502020204030203" pitchFamily="34" charset="0"/>
                <a:ea typeface="Lato Black" panose="020F0502020204030203" pitchFamily="34" charset="0"/>
                <a:cs typeface="Lato Black" panose="020F0502020204030203" pitchFamily="34" charset="0"/>
              </a:rPr>
              <a:t>References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C183D7F6-B498-43B3-948B-1728B52AA6E4}">
                <adec:decorative xmlns:adec="http://schemas.microsoft.com/office/drawing/2017/decorative" val="1"/>
              </a:ext>
            </a:extLst>
          </p:cNvPr>
          <p:cNvGrpSpPr/>
          <p:nvPr/>
        </p:nvGrpSpPr>
        <p:grpSpPr>
          <a:xfrm>
            <a:off x="950632" y="2229498"/>
            <a:ext cx="259660" cy="259660"/>
            <a:chOff x="2288721" y="2772229"/>
            <a:chExt cx="2471965" cy="2471965"/>
          </a:xfrm>
        </p:grpSpPr>
        <p:sp>
          <p:nvSpPr>
            <p:cNvPr id="15" name="Oval 14"/>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Freeform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grpSp>
      <p:sp>
        <p:nvSpPr>
          <p:cNvPr id="4" name="Title 3" hidden="1">
            <a:extLst>
              <a:ext uri="{FF2B5EF4-FFF2-40B4-BE49-F238E27FC236}">
                <a16:creationId xmlns:a16="http://schemas.microsoft.com/office/drawing/2014/main" id="{A75E788A-4D7C-47BA-9326-D37D48290ED0}"/>
              </a:ext>
            </a:extLst>
          </p:cNvPr>
          <p:cNvSpPr>
            <a:spLocks noGrp="1"/>
          </p:cNvSpPr>
          <p:nvPr>
            <p:ph type="title"/>
          </p:nvPr>
        </p:nvSpPr>
        <p:spPr/>
        <p:txBody>
          <a:bodyPr/>
          <a:lstStyle/>
          <a:p>
            <a:r>
              <a:rPr lang="en-US"/>
              <a:t>Slide 12</a:t>
            </a:r>
          </a:p>
        </p:txBody>
      </p:sp>
      <p:grpSp>
        <p:nvGrpSpPr>
          <p:cNvPr id="39" name="Group 38">
            <a:extLst>
              <a:ext uri="{FF2B5EF4-FFF2-40B4-BE49-F238E27FC236}">
                <a16:creationId xmlns:a16="http://schemas.microsoft.com/office/drawing/2014/main" id="{334D8CC4-5CA4-CBB0-4FF8-5F58AEB9A163}"/>
              </a:ext>
              <a:ext uri="{C183D7F6-B498-43B3-948B-1728B52AA6E4}">
                <adec:decorative xmlns:adec="http://schemas.microsoft.com/office/drawing/2017/decorative" val="1"/>
              </a:ext>
            </a:extLst>
          </p:cNvPr>
          <p:cNvGrpSpPr/>
          <p:nvPr/>
        </p:nvGrpSpPr>
        <p:grpSpPr>
          <a:xfrm>
            <a:off x="950632" y="1127457"/>
            <a:ext cx="259660" cy="259660"/>
            <a:chOff x="2288721" y="2772229"/>
            <a:chExt cx="2471965" cy="2471965"/>
          </a:xfrm>
        </p:grpSpPr>
        <p:sp>
          <p:nvSpPr>
            <p:cNvPr id="40" name="Oval 39">
              <a:extLst>
                <a:ext uri="{FF2B5EF4-FFF2-40B4-BE49-F238E27FC236}">
                  <a16:creationId xmlns:a16="http://schemas.microsoft.com/office/drawing/2014/main" id="{C6130942-C3EA-D920-E26B-F20915DC1862}"/>
                </a:ext>
              </a:extLst>
            </p:cNvPr>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Freeform 29">
              <a:extLst>
                <a:ext uri="{FF2B5EF4-FFF2-40B4-BE49-F238E27FC236}">
                  <a16:creationId xmlns:a16="http://schemas.microsoft.com/office/drawing/2014/main" id="{7ABDCDD0-AFDB-2C0B-0B2B-9DA3C9575870}"/>
                </a:ext>
              </a:extLst>
            </p:cNvPr>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grpSp>
      <p:sp>
        <p:nvSpPr>
          <p:cNvPr id="42" name="Rectangle 41">
            <a:extLst>
              <a:ext uri="{FF2B5EF4-FFF2-40B4-BE49-F238E27FC236}">
                <a16:creationId xmlns:a16="http://schemas.microsoft.com/office/drawing/2014/main" id="{69612ABA-DD78-C1E6-42E9-F45B037CC182}"/>
              </a:ext>
            </a:extLst>
          </p:cNvPr>
          <p:cNvSpPr/>
          <p:nvPr/>
        </p:nvSpPr>
        <p:spPr>
          <a:xfrm>
            <a:off x="1223378" y="766556"/>
            <a:ext cx="9810654" cy="4524315"/>
          </a:xfrm>
          <a:prstGeom prst="rect">
            <a:avLst/>
          </a:prstGeom>
        </p:spPr>
        <p:txBody>
          <a:bodyPr wrap="square">
            <a:spAutoFit/>
          </a:bodyPr>
          <a:lstStyle/>
          <a:p>
            <a:endParaRPr lang="en-US" dirty="0"/>
          </a:p>
          <a:p>
            <a:r>
              <a:rPr lang="en-US" dirty="0"/>
              <a:t>Sharma, S. (2022) </a:t>
            </a:r>
            <a:r>
              <a:rPr lang="en-US" i="1" dirty="0"/>
              <a:t>Activation functions in neural networks</a:t>
            </a:r>
            <a:r>
              <a:rPr lang="en-US" dirty="0"/>
              <a:t>, </a:t>
            </a:r>
            <a:r>
              <a:rPr lang="en-US" i="1" dirty="0"/>
              <a:t>Medium</a:t>
            </a:r>
            <a:r>
              <a:rPr lang="en-US" dirty="0"/>
              <a:t>. Towards Data Science. Available at: https://towardsdatascience.com/activation-functions-neural-networks-1cbd9f8d91d6 (Accessed: December 4, 2022). </a:t>
            </a:r>
          </a:p>
          <a:p>
            <a:endParaRPr lang="en-US" dirty="0"/>
          </a:p>
          <a:p>
            <a:r>
              <a:rPr lang="en-US" dirty="0"/>
              <a:t>Team, S.D.S. (2018) “Convolutional Neural Networks (CNN): Step 3 - Flattening,” </a:t>
            </a:r>
            <a:r>
              <a:rPr lang="en-US" i="1" dirty="0" err="1"/>
              <a:t>SuperDataScience</a:t>
            </a:r>
            <a:r>
              <a:rPr lang="en-US" dirty="0"/>
              <a:t>, 18 August. Available at: https://www.superdatascience.com/blogs/convolutional-neural-networks-cnn-step-3-flattening (Accessed: December 4, 2022). </a:t>
            </a:r>
          </a:p>
          <a:p>
            <a:endParaRPr lang="en-US" dirty="0"/>
          </a:p>
          <a:p>
            <a:r>
              <a:rPr lang="en-US" dirty="0" err="1"/>
              <a:t>Yathish</a:t>
            </a:r>
            <a:r>
              <a:rPr lang="en-US" dirty="0"/>
              <a:t>, V. (2022) </a:t>
            </a:r>
            <a:r>
              <a:rPr lang="en-US" i="1" dirty="0"/>
              <a:t>Loss functions and their use in neural networks</a:t>
            </a:r>
            <a:r>
              <a:rPr lang="en-US" dirty="0"/>
              <a:t>, </a:t>
            </a:r>
            <a:r>
              <a:rPr lang="en-US" i="1" dirty="0"/>
              <a:t>Medium</a:t>
            </a:r>
            <a:r>
              <a:rPr lang="en-US" dirty="0"/>
              <a:t>. Towards Data Science. Available at: https://towardsdatascience.com/loss-functions-and-their-use-in-neural-networks-a470e703f1e9#:~:text=A%20loss%20function%20is%20a,the%20predicted%20and%20target%20outputs. (Accessed: December 4, 2022). </a:t>
            </a:r>
          </a:p>
          <a:p>
            <a:endParaRPr lang="en-US" dirty="0"/>
          </a:p>
          <a:p>
            <a:endParaRPr lang="en-US" dirty="0"/>
          </a:p>
          <a:p>
            <a:endParaRPr lang="en-US" dirty="0">
              <a:effectLst/>
            </a:endParaRPr>
          </a:p>
        </p:txBody>
      </p:sp>
      <p:grpSp>
        <p:nvGrpSpPr>
          <p:cNvPr id="8" name="Group 7">
            <a:extLst>
              <a:ext uri="{FF2B5EF4-FFF2-40B4-BE49-F238E27FC236}">
                <a16:creationId xmlns:a16="http://schemas.microsoft.com/office/drawing/2014/main" id="{595EF752-F26E-89CB-3002-C8CFCD583AC3}"/>
              </a:ext>
              <a:ext uri="{C183D7F6-B498-43B3-948B-1728B52AA6E4}">
                <adec:decorative xmlns:adec="http://schemas.microsoft.com/office/drawing/2017/decorative" val="1"/>
              </a:ext>
            </a:extLst>
          </p:cNvPr>
          <p:cNvGrpSpPr/>
          <p:nvPr/>
        </p:nvGrpSpPr>
        <p:grpSpPr>
          <a:xfrm>
            <a:off x="950632" y="3331539"/>
            <a:ext cx="259660" cy="259660"/>
            <a:chOff x="2288721" y="2772229"/>
            <a:chExt cx="2471965" cy="2471965"/>
          </a:xfrm>
        </p:grpSpPr>
        <p:sp>
          <p:nvSpPr>
            <p:cNvPr id="13" name="Oval 12">
              <a:extLst>
                <a:ext uri="{FF2B5EF4-FFF2-40B4-BE49-F238E27FC236}">
                  <a16:creationId xmlns:a16="http://schemas.microsoft.com/office/drawing/2014/main" id="{DD49130F-911A-7CCC-FFBA-6C5278952941}"/>
                </a:ext>
              </a:extLst>
            </p:cNvPr>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4" name="Freeform 29">
              <a:extLst>
                <a:ext uri="{FF2B5EF4-FFF2-40B4-BE49-F238E27FC236}">
                  <a16:creationId xmlns:a16="http://schemas.microsoft.com/office/drawing/2014/main" id="{83C47A05-0E9D-552C-4A97-61011D1FC517}"/>
                </a:ext>
              </a:extLst>
            </p:cNvPr>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16433878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Effect transition="in" filter="fade">
                                      <p:cBhvr>
                                        <p:cTn id="19" dur="500"/>
                                        <p:tgtEl>
                                          <p:spTgt spid="39"/>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NEURONS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descr="Column 1 Heading"/>
          <p:cNvGrpSpPr/>
          <p:nvPr/>
        </p:nvGrpSpPr>
        <p:grpSpPr>
          <a:xfrm>
            <a:off x="935299" y="1724527"/>
            <a:ext cx="3266127" cy="471428"/>
            <a:chOff x="935299" y="1724527"/>
            <a:chExt cx="3266127" cy="471428"/>
          </a:xfrm>
        </p:grpSpPr>
        <p:sp>
          <p:nvSpPr>
            <p:cNvPr id="5" name="Rectangle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040131" y="177557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How does it work?</a:t>
              </a:r>
            </a:p>
          </p:txBody>
        </p:sp>
      </p:grpSp>
      <p:grpSp>
        <p:nvGrpSpPr>
          <p:cNvPr id="6" name="Group 5" descr="Column 1 Text"/>
          <p:cNvGrpSpPr/>
          <p:nvPr/>
        </p:nvGrpSpPr>
        <p:grpSpPr>
          <a:xfrm>
            <a:off x="935299" y="2195955"/>
            <a:ext cx="3266127" cy="3849436"/>
            <a:chOff x="935299" y="2195955"/>
            <a:chExt cx="3266127" cy="3161406"/>
          </a:xfrm>
        </p:grpSpPr>
        <p:sp>
          <p:nvSpPr>
            <p:cNvPr id="51" name="Rectangle 50">
              <a:extLs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54" name="TextBox 53"/>
            <p:cNvSpPr txBox="1"/>
            <p:nvPr/>
          </p:nvSpPr>
          <p:spPr>
            <a:xfrm>
              <a:off x="1040131" y="2310373"/>
              <a:ext cx="3056463" cy="2150144"/>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Input signals received by dendrites</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The input processed and transform the information inside the body cells</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The input transferred thru axon and send the output into the synapsis</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Output signal send thru axon terminals</a:t>
              </a: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p:sp>
        <p:nvSpPr>
          <p:cNvPr id="9" name="TextBox 8">
            <a:extLst>
              <a:ext uri="{FF2B5EF4-FFF2-40B4-BE49-F238E27FC236}">
                <a16:creationId xmlns:a16="http://schemas.microsoft.com/office/drawing/2014/main" id="{519272A2-D9A1-BD54-FF94-C2FE232B537A}"/>
              </a:ext>
            </a:extLst>
          </p:cNvPr>
          <p:cNvSpPr txBox="1"/>
          <p:nvPr/>
        </p:nvSpPr>
        <p:spPr>
          <a:xfrm>
            <a:off x="9755805" y="5829947"/>
            <a:ext cx="2022104" cy="215444"/>
          </a:xfrm>
          <a:prstGeom prst="rect">
            <a:avLst/>
          </a:prstGeom>
          <a:noFill/>
        </p:spPr>
        <p:txBody>
          <a:bodyPr wrap="square" rtlCol="0">
            <a:spAutoFit/>
          </a:bodyPr>
          <a:lstStyle/>
          <a:p>
            <a:r>
              <a:rPr lang="en-US" sz="800" dirty="0"/>
              <a:t>Image from pixabay.com</a:t>
            </a:r>
            <a:endParaRPr lang="en-AE" sz="800" dirty="0"/>
          </a:p>
        </p:txBody>
      </p:sp>
      <p:pic>
        <p:nvPicPr>
          <p:cNvPr id="33" name="Picture 32">
            <a:extLst>
              <a:ext uri="{FF2B5EF4-FFF2-40B4-BE49-F238E27FC236}">
                <a16:creationId xmlns:a16="http://schemas.microsoft.com/office/drawing/2014/main" id="{B3211377-9C96-B7E4-02DD-6D4CBAF3160B}"/>
              </a:ext>
            </a:extLst>
          </p:cNvPr>
          <p:cNvPicPr>
            <a:picLocks noChangeAspect="1"/>
          </p:cNvPicPr>
          <p:nvPr/>
        </p:nvPicPr>
        <p:blipFill>
          <a:blip r:embed="rId5"/>
          <a:stretch>
            <a:fillRect/>
          </a:stretch>
        </p:blipFill>
        <p:spPr>
          <a:xfrm>
            <a:off x="5045899" y="2487953"/>
            <a:ext cx="5973035" cy="2259907"/>
          </a:xfrm>
          <a:prstGeom prst="rect">
            <a:avLst/>
          </a:prstGeom>
        </p:spPr>
      </p:pic>
      <p:pic>
        <p:nvPicPr>
          <p:cNvPr id="28" name="Audio 27">
            <a:hlinkClick r:id="" action="ppaction://media"/>
            <a:extLst>
              <a:ext uri="{FF2B5EF4-FFF2-40B4-BE49-F238E27FC236}">
                <a16:creationId xmlns:a16="http://schemas.microsoft.com/office/drawing/2014/main" id="{02BB7BDF-0635-F709-2920-6E9CD8ADE1E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524282039"/>
      </p:ext>
    </p:extLst>
  </p:cSld>
  <p:clrMapOvr>
    <a:masterClrMapping/>
  </p:clrMapOvr>
  <p:transition spd="slow" advTm="6506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28"/>
                </p:tgtEl>
              </p:cMediaNode>
            </p:audio>
          </p:childTnLst>
        </p:cTn>
      </p:par>
    </p:tnLst>
    <p:bldLst>
      <p:bldP spid="11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842760"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ARTIFICIAL NEURAL NETWORKS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descr="Column 1 Heading"/>
          <p:cNvGrpSpPr/>
          <p:nvPr/>
        </p:nvGrpSpPr>
        <p:grpSpPr>
          <a:xfrm>
            <a:off x="935299" y="1724527"/>
            <a:ext cx="3266127" cy="471428"/>
            <a:chOff x="935299" y="1724527"/>
            <a:chExt cx="3266127" cy="471428"/>
          </a:xfrm>
        </p:grpSpPr>
        <p:sp>
          <p:nvSpPr>
            <p:cNvPr id="5" name="Rectangle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040131" y="177557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How does ANN work?</a:t>
              </a:r>
            </a:p>
          </p:txBody>
        </p:sp>
      </p:grpSp>
      <p:grpSp>
        <p:nvGrpSpPr>
          <p:cNvPr id="6" name="Group 5" descr="Column 1 Text"/>
          <p:cNvGrpSpPr/>
          <p:nvPr/>
        </p:nvGrpSpPr>
        <p:grpSpPr>
          <a:xfrm>
            <a:off x="935299" y="2195955"/>
            <a:ext cx="3266127" cy="3849436"/>
            <a:chOff x="935299" y="2195955"/>
            <a:chExt cx="3266127" cy="3161406"/>
          </a:xfrm>
        </p:grpSpPr>
        <p:sp>
          <p:nvSpPr>
            <p:cNvPr id="51" name="Rectangle 50">
              <a:extLs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xmlns:a14="http://schemas.microsoft.com/office/drawing/2010/main">
          <mc:Choice Requires="a14">
            <p:sp>
              <p:nvSpPr>
                <p:cNvPr id="54" name="TextBox 53"/>
                <p:cNvSpPr txBox="1"/>
                <p:nvPr/>
              </p:nvSpPr>
              <p:spPr>
                <a:xfrm>
                  <a:off x="1040131" y="2310373"/>
                  <a:ext cx="3056463" cy="2508651"/>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Input signals received in the nodes</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Hidden layer processed the input signal</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Activation function </a:t>
                  </a:r>
                </a:p>
                <a:p>
                  <a:pPr>
                    <a:lnSpc>
                      <a:spcPct val="200000"/>
                    </a:lnSpc>
                    <a:buClr>
                      <a:schemeClr val="accent1"/>
                    </a:buCl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     f(</a:t>
                  </a:r>
                  <a14:m>
                    <m:oMath xmlns:m="http://schemas.openxmlformats.org/officeDocument/2006/math">
                      <m:sSub>
                        <m:sSubPr>
                          <m:ctrlPr>
                            <a:rPr lang="en-US" sz="1200" i="1" smtClean="0">
                              <a:solidFill>
                                <a:schemeClr val="tx2"/>
                              </a:solidFill>
                              <a:latin typeface="Cambria Math" panose="02040503050406030204" pitchFamily="18" charset="0"/>
                              <a:ea typeface="Lato" panose="020F0502020204030203" pitchFamily="34" charset="0"/>
                              <a:cs typeface="Lato" panose="020F0502020204030203" pitchFamily="34" charset="0"/>
                            </a:rPr>
                          </m:ctrlPr>
                        </m:sSubPr>
                        <m:e>
                          <m:r>
                            <a:rPr lang="en-US" sz="1200" b="0" i="1" smtClean="0">
                              <a:solidFill>
                                <a:schemeClr val="tx2"/>
                              </a:solidFill>
                              <a:latin typeface="Cambria Math" panose="02040503050406030204" pitchFamily="18" charset="0"/>
                              <a:ea typeface="Lato" panose="020F0502020204030203" pitchFamily="34" charset="0"/>
                              <a:cs typeface="Lato" panose="020F0502020204030203" pitchFamily="34" charset="0"/>
                            </a:rPr>
                            <m:t>𝑥</m:t>
                          </m:r>
                        </m:e>
                        <m:sub>
                          <m:r>
                            <a:rPr lang="en-US" sz="1200" b="0" i="1" smtClean="0">
                              <a:solidFill>
                                <a:schemeClr val="tx2"/>
                              </a:solidFill>
                              <a:latin typeface="Cambria Math" panose="02040503050406030204" pitchFamily="18" charset="0"/>
                              <a:ea typeface="Lato" panose="020F0502020204030203" pitchFamily="34" charset="0"/>
                              <a:cs typeface="Lato" panose="020F0502020204030203" pitchFamily="34" charset="0"/>
                            </a:rPr>
                            <m:t>𝑖</m:t>
                          </m:r>
                        </m:sub>
                      </m:sSub>
                    </m:oMath>
                  </a14:m>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a:t>
                  </a:r>
                  <a14:m>
                    <m:oMath xmlns:m="http://schemas.openxmlformats.org/officeDocument/2006/math">
                      <m:sSub>
                        <m:sSubPr>
                          <m:ctrlPr>
                            <a:rPr lang="en-US" sz="1200" i="1" dirty="0" smtClean="0">
                              <a:solidFill>
                                <a:schemeClr val="tx2"/>
                              </a:solidFill>
                              <a:latin typeface="Cambria Math" panose="02040503050406030204" pitchFamily="18" charset="0"/>
                              <a:ea typeface="Lato" panose="020F0502020204030203" pitchFamily="34" charset="0"/>
                              <a:cs typeface="Lato" panose="020F0502020204030203" pitchFamily="34" charset="0"/>
                            </a:rPr>
                          </m:ctrlPr>
                        </m:sSubPr>
                        <m:e>
                          <m:r>
                            <a:rPr lang="en-US" sz="1200" b="0" i="1" dirty="0" smtClean="0">
                              <a:solidFill>
                                <a:schemeClr val="tx2"/>
                              </a:solidFill>
                              <a:latin typeface="Cambria Math" panose="02040503050406030204" pitchFamily="18" charset="0"/>
                              <a:ea typeface="Lato" panose="020F0502020204030203" pitchFamily="34" charset="0"/>
                              <a:cs typeface="Lato" panose="020F0502020204030203" pitchFamily="34" charset="0"/>
                            </a:rPr>
                            <m:t>𝑤</m:t>
                          </m:r>
                        </m:e>
                        <m:sub>
                          <m:r>
                            <a:rPr lang="en-US" sz="1200" b="0" i="1" dirty="0" smtClean="0">
                              <a:solidFill>
                                <a:schemeClr val="tx2"/>
                              </a:solidFill>
                              <a:latin typeface="Cambria Math" panose="02040503050406030204" pitchFamily="18" charset="0"/>
                              <a:ea typeface="Lato" panose="020F0502020204030203" pitchFamily="34" charset="0"/>
                              <a:cs typeface="Lato" panose="020F0502020204030203" pitchFamily="34" charset="0"/>
                            </a:rPr>
                            <m:t>𝑖</m:t>
                          </m:r>
                        </m:sub>
                      </m:sSub>
                    </m:oMath>
                  </a14:m>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a:rPr lang="pt-BR" sz="1200" i="1" smtClean="0">
                          <a:solidFill>
                            <a:schemeClr val="tx2"/>
                          </a:solidFill>
                          <a:latin typeface="Cambria Math" panose="02040503050406030204" pitchFamily="18" charset="0"/>
                          <a:ea typeface="Lato" panose="020F0502020204030203" pitchFamily="34" charset="0"/>
                          <a:cs typeface="Lato" panose="020F0502020204030203" pitchFamily="34" charset="0"/>
                        </a:rPr>
                        <m:t>=</m:t>
                      </m:r>
                      <m:nary>
                        <m:naryPr>
                          <m:chr m:val="∑"/>
                          <m:ctrlPr>
                            <a:rPr lang="pt-BR" sz="1200" i="1" smtClean="0">
                              <a:solidFill>
                                <a:schemeClr val="tx2"/>
                              </a:solidFill>
                              <a:latin typeface="Cambria Math" panose="02040503050406030204" pitchFamily="18" charset="0"/>
                              <a:ea typeface="Lato" panose="020F0502020204030203" pitchFamily="34" charset="0"/>
                              <a:cs typeface="Lato" panose="020F0502020204030203" pitchFamily="34" charset="0"/>
                            </a:rPr>
                          </m:ctrlPr>
                        </m:naryPr>
                        <m:sub>
                          <m:r>
                            <a:rPr lang="pt-BR" sz="1200" i="1" smtClean="0">
                              <a:solidFill>
                                <a:schemeClr val="tx2"/>
                              </a:solidFill>
                              <a:latin typeface="Cambria Math" panose="02040503050406030204" pitchFamily="18" charset="0"/>
                              <a:ea typeface="Lato" panose="020F0502020204030203" pitchFamily="34" charset="0"/>
                              <a:cs typeface="Lato" panose="020F0502020204030203" pitchFamily="34" charset="0"/>
                            </a:rPr>
                            <m:t>𝑘</m:t>
                          </m:r>
                          <m:r>
                            <a:rPr lang="pt-BR" sz="1200" i="1" smtClean="0">
                              <a:solidFill>
                                <a:schemeClr val="tx2"/>
                              </a:solidFill>
                              <a:latin typeface="Cambria Math" panose="02040503050406030204" pitchFamily="18" charset="0"/>
                              <a:ea typeface="Lato" panose="020F0502020204030203" pitchFamily="34" charset="0"/>
                              <a:cs typeface="Lato" panose="020F0502020204030203" pitchFamily="34" charset="0"/>
                            </a:rPr>
                            <m:t>=0</m:t>
                          </m:r>
                        </m:sub>
                        <m:sup>
                          <m:r>
                            <a:rPr lang="en-US" sz="1200" b="0" i="1" smtClean="0">
                              <a:solidFill>
                                <a:schemeClr val="tx2"/>
                              </a:solidFill>
                              <a:latin typeface="Cambria Math" panose="02040503050406030204" pitchFamily="18" charset="0"/>
                              <a:ea typeface="Lato" panose="020F0502020204030203" pitchFamily="34" charset="0"/>
                              <a:cs typeface="Lato" panose="020F0502020204030203" pitchFamily="34" charset="0"/>
                            </a:rPr>
                            <m:t>𝑖</m:t>
                          </m:r>
                        </m:sup>
                        <m:e>
                          <m:r>
                            <m:rPr>
                              <m:nor/>
                            </m:rPr>
                            <a:rPr lang="en-US" sz="1200" dirty="0">
                              <a:solidFill>
                                <a:schemeClr val="tx2"/>
                              </a:solidFill>
                              <a:latin typeface="Lato" panose="020F0502020204030203" pitchFamily="34" charset="0"/>
                              <a:ea typeface="Lato" panose="020F0502020204030203" pitchFamily="34" charset="0"/>
                              <a:cs typeface="Lato" panose="020F0502020204030203" pitchFamily="34" charset="0"/>
                            </a:rPr>
                            <m:t>(</m:t>
                          </m:r>
                          <m:sSub>
                            <m:sSubPr>
                              <m:ctrlPr>
                                <a:rPr lang="en-US" sz="1200" i="1">
                                  <a:solidFill>
                                    <a:schemeClr val="tx2"/>
                                  </a:solidFill>
                                  <a:latin typeface="Cambria Math" panose="02040503050406030204" pitchFamily="18" charset="0"/>
                                  <a:ea typeface="Lato" panose="020F0502020204030203" pitchFamily="34" charset="0"/>
                                  <a:cs typeface="Lato" panose="020F0502020204030203" pitchFamily="34" charset="0"/>
                                </a:rPr>
                              </m:ctrlPr>
                            </m:sSubPr>
                            <m:e>
                              <m:r>
                                <a:rPr lang="en-US" sz="1200" i="1">
                                  <a:solidFill>
                                    <a:schemeClr val="tx2"/>
                                  </a:solidFill>
                                  <a:latin typeface="Cambria Math" panose="02040503050406030204" pitchFamily="18" charset="0"/>
                                  <a:ea typeface="Lato" panose="020F0502020204030203" pitchFamily="34" charset="0"/>
                                  <a:cs typeface="Lato" panose="020F0502020204030203" pitchFamily="34" charset="0"/>
                                </a:rPr>
                                <m:t>𝑥</m:t>
                              </m:r>
                            </m:e>
                            <m:sub>
                              <m:r>
                                <a:rPr lang="en-US" sz="1200" i="1">
                                  <a:solidFill>
                                    <a:schemeClr val="tx2"/>
                                  </a:solidFill>
                                  <a:latin typeface="Cambria Math" panose="02040503050406030204" pitchFamily="18" charset="0"/>
                                  <a:ea typeface="Lato" panose="020F0502020204030203" pitchFamily="34" charset="0"/>
                                  <a:cs typeface="Lato" panose="020F0502020204030203" pitchFamily="34" charset="0"/>
                                </a:rPr>
                                <m:t>𝑖</m:t>
                              </m:r>
                            </m:sub>
                          </m:sSub>
                          <m:r>
                            <m:rPr>
                              <m:nor/>
                            </m:rPr>
                            <a:rPr lang="en-US" sz="1200" dirty="0">
                              <a:solidFill>
                                <a:schemeClr val="tx2"/>
                              </a:solidFill>
                              <a:latin typeface="Lato" panose="020F0502020204030203" pitchFamily="34" charset="0"/>
                              <a:ea typeface="Lato" panose="020F0502020204030203" pitchFamily="34" charset="0"/>
                              <a:cs typeface="Lato" panose="020F0502020204030203" pitchFamily="34" charset="0"/>
                            </a:rPr>
                            <m:t> ∗ </m:t>
                          </m:r>
                          <m:sSub>
                            <m:sSubPr>
                              <m:ctrlPr>
                                <a:rPr lang="en-US" sz="1200" i="1" dirty="0">
                                  <a:solidFill>
                                    <a:schemeClr val="tx2"/>
                                  </a:solidFill>
                                  <a:latin typeface="Cambria Math" panose="02040503050406030204" pitchFamily="18" charset="0"/>
                                  <a:ea typeface="Lato" panose="020F0502020204030203" pitchFamily="34" charset="0"/>
                                  <a:cs typeface="Lato" panose="020F0502020204030203" pitchFamily="34" charset="0"/>
                                </a:rPr>
                              </m:ctrlPr>
                            </m:sSubPr>
                            <m:e>
                              <m:r>
                                <a:rPr lang="en-US" sz="1200" i="1" dirty="0">
                                  <a:solidFill>
                                    <a:schemeClr val="tx2"/>
                                  </a:solidFill>
                                  <a:latin typeface="Cambria Math" panose="02040503050406030204" pitchFamily="18" charset="0"/>
                                  <a:ea typeface="Lato" panose="020F0502020204030203" pitchFamily="34" charset="0"/>
                                  <a:cs typeface="Lato" panose="020F0502020204030203" pitchFamily="34" charset="0"/>
                                </a:rPr>
                                <m:t>𝑤</m:t>
                              </m:r>
                            </m:e>
                            <m:sub>
                              <m:r>
                                <a:rPr lang="en-US" sz="1200" i="1" dirty="0">
                                  <a:solidFill>
                                    <a:schemeClr val="tx2"/>
                                  </a:solidFill>
                                  <a:latin typeface="Cambria Math" panose="02040503050406030204" pitchFamily="18" charset="0"/>
                                  <a:ea typeface="Lato" panose="020F0502020204030203" pitchFamily="34" charset="0"/>
                                  <a:cs typeface="Lato" panose="020F0502020204030203" pitchFamily="34" charset="0"/>
                                </a:rPr>
                                <m:t>𝑖</m:t>
                              </m:r>
                            </m:sub>
                          </m:sSub>
                          <m:r>
                            <m:rPr>
                              <m:nor/>
                            </m:rPr>
                            <a:rPr lang="en-US" sz="1200" dirty="0">
                              <a:solidFill>
                                <a:schemeClr val="tx2"/>
                              </a:solidFill>
                              <a:latin typeface="Lato" panose="020F0502020204030203" pitchFamily="34" charset="0"/>
                              <a:ea typeface="Lato" panose="020F0502020204030203" pitchFamily="34" charset="0"/>
                              <a:cs typeface="Lato" panose="020F0502020204030203" pitchFamily="34" charset="0"/>
                            </a:rPr>
                            <m:t>) + </m:t>
                          </m:r>
                          <m:sSub>
                            <m:sSubPr>
                              <m:ctrlPr>
                                <a:rPr lang="en-US" sz="1200" i="1" dirty="0">
                                  <a:solidFill>
                                    <a:schemeClr val="tx2"/>
                                  </a:solidFill>
                                  <a:latin typeface="Cambria Math" panose="02040503050406030204" pitchFamily="18" charset="0"/>
                                  <a:ea typeface="Lato" panose="020F0502020204030203" pitchFamily="34" charset="0"/>
                                  <a:cs typeface="Lato" panose="020F0502020204030203" pitchFamily="34" charset="0"/>
                                </a:rPr>
                              </m:ctrlPr>
                            </m:sSubPr>
                            <m:e>
                              <m:r>
                                <a:rPr lang="en-US" sz="1200" i="1" dirty="0">
                                  <a:solidFill>
                                    <a:schemeClr val="tx2"/>
                                  </a:solidFill>
                                  <a:latin typeface="Cambria Math" panose="02040503050406030204" pitchFamily="18" charset="0"/>
                                  <a:ea typeface="Lato" panose="020F0502020204030203" pitchFamily="34" charset="0"/>
                                  <a:cs typeface="Lato" panose="020F0502020204030203" pitchFamily="34" charset="0"/>
                                </a:rPr>
                                <m:t>𝑏</m:t>
                              </m:r>
                            </m:e>
                            <m:sub>
                              <m:r>
                                <a:rPr lang="en-US" sz="1200" i="1" dirty="0">
                                  <a:solidFill>
                                    <a:schemeClr val="tx2"/>
                                  </a:solidFill>
                                  <a:latin typeface="Cambria Math" panose="02040503050406030204" pitchFamily="18" charset="0"/>
                                  <a:ea typeface="Lato" panose="020F0502020204030203" pitchFamily="34" charset="0"/>
                                  <a:cs typeface="Lato" panose="020F0502020204030203" pitchFamily="34" charset="0"/>
                                </a:rPr>
                                <m:t>𝑖</m:t>
                              </m:r>
                            </m:sub>
                          </m:sSub>
                        </m:e>
                      </m:nary>
                    </m:oMath>
                  </a14:m>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a:p>
                  <a:pPr marL="171450" indent="-171450">
                    <a:lnSpc>
                      <a:spcPct val="200000"/>
                    </a:lnSpc>
                    <a:buClr>
                      <a:schemeClr val="accent1"/>
                    </a:buClr>
                    <a:buFont typeface="Arial" panose="020B0604020202020204" pitchFamily="34" charset="0"/>
                    <a:buChar char="•"/>
                  </a:pPr>
                  <a14:m>
                    <m:oMath xmlns:m="http://schemas.openxmlformats.org/officeDocument/2006/math">
                      <m:r>
                        <a:rPr lang="en-US" sz="1200" b="0" i="1" dirty="0" smtClean="0">
                          <a:solidFill>
                            <a:schemeClr val="tx2"/>
                          </a:solidFill>
                          <a:latin typeface="Cambria Math" panose="02040503050406030204" pitchFamily="18" charset="0"/>
                          <a:ea typeface="Lato" panose="020F0502020204030203" pitchFamily="34" charset="0"/>
                          <a:cs typeface="Lato" panose="020F0502020204030203" pitchFamily="34" charset="0"/>
                        </a:rPr>
                        <m:t>𝑥</m:t>
                      </m:r>
                    </m:oMath>
                  </a14:m>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 is the input, </a:t>
                  </a:r>
                  <a14:m>
                    <m:oMath xmlns:m="http://schemas.openxmlformats.org/officeDocument/2006/math">
                      <m:r>
                        <a:rPr lang="en-US" sz="1200" b="0" i="1" dirty="0" smtClean="0">
                          <a:solidFill>
                            <a:schemeClr val="tx2"/>
                          </a:solidFill>
                          <a:latin typeface="Cambria Math" panose="02040503050406030204" pitchFamily="18" charset="0"/>
                          <a:ea typeface="Lato" panose="020F0502020204030203" pitchFamily="34" charset="0"/>
                          <a:cs typeface="Lato" panose="020F0502020204030203" pitchFamily="34" charset="0"/>
                        </a:rPr>
                        <m:t>𝑤</m:t>
                      </m:r>
                      <m:r>
                        <a:rPr lang="en-US" sz="1200" i="1" dirty="0">
                          <a:solidFill>
                            <a:schemeClr val="tx2"/>
                          </a:solidFill>
                          <a:latin typeface="Cambria Math" panose="02040503050406030204" pitchFamily="18" charset="0"/>
                          <a:ea typeface="Lato" panose="020F0502020204030203" pitchFamily="34" charset="0"/>
                          <a:cs typeface="Lato" panose="020F0502020204030203" pitchFamily="34" charset="0"/>
                        </a:rPr>
                        <m:t> </m:t>
                      </m:r>
                    </m:oMath>
                  </a14:m>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is the weight, while </a:t>
                  </a:r>
                  <a14:m>
                    <m:oMath xmlns:m="http://schemas.openxmlformats.org/officeDocument/2006/math">
                      <m:r>
                        <a:rPr lang="en-US" sz="1200" b="0" i="1" dirty="0" smtClean="0">
                          <a:solidFill>
                            <a:schemeClr val="tx2"/>
                          </a:solidFill>
                          <a:latin typeface="Cambria Math" panose="02040503050406030204" pitchFamily="18" charset="0"/>
                          <a:ea typeface="Lato" panose="020F0502020204030203" pitchFamily="34" charset="0"/>
                          <a:cs typeface="Lato" panose="020F0502020204030203" pitchFamily="34" charset="0"/>
                        </a:rPr>
                        <m:t>𝑏</m:t>
                      </m:r>
                      <m:r>
                        <a:rPr lang="en-US" sz="1200" b="0" i="1" dirty="0" smtClean="0">
                          <a:solidFill>
                            <a:schemeClr val="tx2"/>
                          </a:solidFill>
                          <a:latin typeface="Cambria Math" panose="02040503050406030204" pitchFamily="18" charset="0"/>
                          <a:ea typeface="Lato" panose="020F0502020204030203" pitchFamily="34" charset="0"/>
                          <a:cs typeface="Lato" panose="020F0502020204030203" pitchFamily="34" charset="0"/>
                        </a:rPr>
                        <m:t> </m:t>
                      </m:r>
                    </m:oMath>
                  </a14:m>
                  <a:r>
                    <a:rPr lang="en-US" sz="1200" b="0" dirty="0">
                      <a:solidFill>
                        <a:schemeClr val="tx2"/>
                      </a:solidFill>
                      <a:latin typeface="Lato" panose="020F0502020204030203" pitchFamily="34" charset="0"/>
                      <a:ea typeface="Lato" panose="020F0502020204030203" pitchFamily="34" charset="0"/>
                      <a:cs typeface="Lato" panose="020F0502020204030203" pitchFamily="34" charset="0"/>
                    </a:rPr>
                    <a:t>is the bias</a:t>
                  </a:r>
                </a:p>
                <a:p>
                  <a:pPr>
                    <a:lnSpc>
                      <a:spcPct val="200000"/>
                    </a:lnSpc>
                    <a:buClr>
                      <a:schemeClr val="accent1"/>
                    </a:buCl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1040131" y="2310373"/>
                  <a:ext cx="3056463" cy="2508651"/>
                </a:xfrm>
                <a:prstGeom prst="rect">
                  <a:avLst/>
                </a:prstGeom>
                <a:blipFill>
                  <a:blip r:embed="rId5"/>
                  <a:stretch>
                    <a:fillRect/>
                  </a:stretch>
                </a:blipFill>
              </p:spPr>
              <p:txBody>
                <a:bodyPr/>
                <a:lstStyle/>
                <a:p>
                  <a:r>
                    <a:rPr lang="en-AE">
                      <a:noFill/>
                    </a:rPr>
                    <a:t> </a:t>
                  </a:r>
                </a:p>
              </p:txBody>
            </p:sp>
          </mc:Fallback>
        </mc:AlternateContent>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p:pic>
        <p:nvPicPr>
          <p:cNvPr id="42" name="Picture 41">
            <a:extLst>
              <a:ext uri="{FF2B5EF4-FFF2-40B4-BE49-F238E27FC236}">
                <a16:creationId xmlns:a16="http://schemas.microsoft.com/office/drawing/2014/main" id="{AA1E3BD5-A497-C1F8-F535-D20E7851CD16}"/>
              </a:ext>
            </a:extLst>
          </p:cNvPr>
          <p:cNvPicPr>
            <a:picLocks noChangeAspect="1"/>
          </p:cNvPicPr>
          <p:nvPr/>
        </p:nvPicPr>
        <p:blipFill>
          <a:blip r:embed="rId6"/>
          <a:stretch>
            <a:fillRect/>
          </a:stretch>
        </p:blipFill>
        <p:spPr>
          <a:xfrm>
            <a:off x="5787919" y="2144907"/>
            <a:ext cx="4121362" cy="3086259"/>
          </a:xfrm>
          <a:prstGeom prst="rect">
            <a:avLst/>
          </a:prstGeom>
        </p:spPr>
      </p:pic>
      <p:pic>
        <p:nvPicPr>
          <p:cNvPr id="15" name="Audio 14">
            <a:hlinkClick r:id="" action="ppaction://media"/>
            <a:extLst>
              <a:ext uri="{FF2B5EF4-FFF2-40B4-BE49-F238E27FC236}">
                <a16:creationId xmlns:a16="http://schemas.microsoft.com/office/drawing/2014/main" id="{A13C1D7B-E0FA-90DE-0E21-109F32D08F2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157270814"/>
      </p:ext>
    </p:extLst>
  </p:cSld>
  <p:clrMapOvr>
    <a:masterClrMapping/>
  </p:clrMapOvr>
  <p:transition spd="slow" advTm="4475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5"/>
                </p:tgtEl>
              </p:cMediaNode>
            </p:audio>
          </p:childTnLst>
        </p:cTn>
      </p:par>
    </p:tnLst>
    <p:bldLst>
      <p:bldP spid="11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842760"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ARTIFICIAL NEURAL NETWORKS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descr="Column 1 Heading"/>
          <p:cNvGrpSpPr/>
          <p:nvPr/>
        </p:nvGrpSpPr>
        <p:grpSpPr>
          <a:xfrm>
            <a:off x="935299" y="1724527"/>
            <a:ext cx="3266127" cy="471428"/>
            <a:chOff x="935299" y="1724527"/>
            <a:chExt cx="3266127" cy="471428"/>
          </a:xfrm>
        </p:grpSpPr>
        <p:sp>
          <p:nvSpPr>
            <p:cNvPr id="5" name="Rectangle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040131" y="1775575"/>
              <a:ext cx="3056463" cy="307777"/>
            </a:xfrm>
            <a:prstGeom prst="rect">
              <a:avLst/>
            </a:prstGeom>
            <a:noFill/>
          </p:spPr>
          <p:txBody>
            <a:bodyPr wrap="square" rtlCol="0">
              <a:spAutoFit/>
            </a:bodyPr>
            <a:lstStyle/>
            <a:p>
              <a:pPr algn="ctr"/>
              <a:r>
                <a:rPr lang="en-US" sz="14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Linear Activation Function</a:t>
              </a:r>
            </a:p>
          </p:txBody>
        </p:sp>
      </p:grpSp>
      <p:grpSp>
        <p:nvGrpSpPr>
          <p:cNvPr id="6" name="Group 5" descr="Column 1 Text"/>
          <p:cNvGrpSpPr/>
          <p:nvPr/>
        </p:nvGrpSpPr>
        <p:grpSpPr>
          <a:xfrm>
            <a:off x="935299" y="2195955"/>
            <a:ext cx="3266127" cy="3849436"/>
            <a:chOff x="935299" y="2195955"/>
            <a:chExt cx="3266127" cy="3161406"/>
          </a:xfrm>
        </p:grpSpPr>
        <p:sp>
          <p:nvSpPr>
            <p:cNvPr id="51" name="Rectangle 50">
              <a:extLs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xmlns:a14="http://schemas.microsoft.com/office/drawing/2010/main">
          <mc:Choice Requires="a14">
            <p:sp>
              <p:nvSpPr>
                <p:cNvPr id="54" name="TextBox 53"/>
                <p:cNvSpPr txBox="1"/>
                <p:nvPr/>
              </p:nvSpPr>
              <p:spPr>
                <a:xfrm>
                  <a:off x="1040131" y="2310373"/>
                  <a:ext cx="3056463" cy="2796066"/>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Activation function in the single node calculated similar like the linear equation represented in the below equation</a:t>
                  </a:r>
                </a:p>
                <a:p>
                  <a:pPr>
                    <a:lnSpc>
                      <a:spcPct val="200000"/>
                    </a:lnSpc>
                    <a:buClr>
                      <a:schemeClr val="accent1"/>
                    </a:buCl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m:rPr>
                          <m:sty m:val="p"/>
                        </m:rPr>
                        <a:rPr lang="en-US" sz="1200" b="0" i="0" smtClean="0">
                          <a:solidFill>
                            <a:schemeClr val="tx2"/>
                          </a:solidFill>
                          <a:latin typeface="Cambria Math" panose="02040503050406030204" pitchFamily="18" charset="0"/>
                          <a:ea typeface="Lato" panose="020F0502020204030203" pitchFamily="34" charset="0"/>
                          <a:cs typeface="Lato" panose="020F0502020204030203" pitchFamily="34" charset="0"/>
                        </a:rPr>
                        <m:t>y</m:t>
                      </m:r>
                      <m:r>
                        <a:rPr lang="en-US" sz="1200" b="0" i="0" smtClean="0">
                          <a:solidFill>
                            <a:schemeClr val="tx2"/>
                          </a:solidFill>
                          <a:latin typeface="Cambria Math" panose="02040503050406030204" pitchFamily="18" charset="0"/>
                          <a:ea typeface="Lato" panose="020F0502020204030203" pitchFamily="34" charset="0"/>
                          <a:cs typeface="Lato" panose="020F0502020204030203" pitchFamily="34" charset="0"/>
                        </a:rPr>
                        <m:t>= </m:t>
                      </m:r>
                      <m:r>
                        <m:rPr>
                          <m:sty m:val="p"/>
                        </m:rPr>
                        <a:rPr lang="en-US" sz="1200" b="0" i="0" smtClean="0">
                          <a:solidFill>
                            <a:schemeClr val="tx2"/>
                          </a:solidFill>
                          <a:latin typeface="Cambria Math" panose="02040503050406030204" pitchFamily="18" charset="0"/>
                          <a:ea typeface="Lato" panose="020F0502020204030203" pitchFamily="34" charset="0"/>
                          <a:cs typeface="Lato" panose="020F0502020204030203" pitchFamily="34" charset="0"/>
                        </a:rPr>
                        <m:t>f</m:t>
                      </m:r>
                      <m:d>
                        <m:dPr>
                          <m:ctrlPr>
                            <a:rPr lang="en-US" sz="1200" b="0" i="1" smtClean="0">
                              <a:solidFill>
                                <a:schemeClr val="tx2"/>
                              </a:solidFill>
                              <a:latin typeface="Cambria Math" panose="02040503050406030204" pitchFamily="18" charset="0"/>
                              <a:ea typeface="Lato" panose="020F0502020204030203" pitchFamily="34" charset="0"/>
                              <a:cs typeface="Lato" panose="020F0502020204030203" pitchFamily="34" charset="0"/>
                            </a:rPr>
                          </m:ctrlPr>
                        </m:dPr>
                        <m:e>
                          <m:r>
                            <a:rPr lang="en-US" sz="1200" i="1">
                              <a:solidFill>
                                <a:schemeClr val="tx2"/>
                              </a:solidFill>
                              <a:latin typeface="Cambria Math" panose="02040503050406030204" pitchFamily="18" charset="0"/>
                              <a:ea typeface="Lato" panose="020F0502020204030203" pitchFamily="34" charset="0"/>
                              <a:cs typeface="Lato" panose="020F0502020204030203" pitchFamily="34" charset="0"/>
                            </a:rPr>
                            <m:t>𝑥</m:t>
                          </m:r>
                          <m:r>
                            <a:rPr lang="en-US" sz="1200" b="0" i="0" smtClean="0">
                              <a:solidFill>
                                <a:schemeClr val="tx2"/>
                              </a:solidFill>
                              <a:latin typeface="Cambria Math" panose="02040503050406030204" pitchFamily="18" charset="0"/>
                              <a:ea typeface="Lato" panose="020F0502020204030203" pitchFamily="34" charset="0"/>
                              <a:cs typeface="Lato" panose="020F0502020204030203" pitchFamily="34" charset="0"/>
                            </a:rPr>
                            <m:t>,</m:t>
                          </m:r>
                          <m:r>
                            <a:rPr lang="en-US" sz="1200" i="1">
                              <a:solidFill>
                                <a:schemeClr val="tx2"/>
                              </a:solidFill>
                              <a:latin typeface="Cambria Math" panose="02040503050406030204" pitchFamily="18" charset="0"/>
                              <a:ea typeface="Lato" panose="020F0502020204030203" pitchFamily="34" charset="0"/>
                              <a:cs typeface="Lato" panose="020F0502020204030203" pitchFamily="34" charset="0"/>
                            </a:rPr>
                            <m:t>𝑤</m:t>
                          </m:r>
                        </m:e>
                      </m:d>
                      <m:r>
                        <a:rPr lang="en-US" sz="1200" i="1" smtClean="0">
                          <a:solidFill>
                            <a:schemeClr val="tx2"/>
                          </a:solidFill>
                          <a:latin typeface="Cambria Math" panose="02040503050406030204" pitchFamily="18" charset="0"/>
                          <a:ea typeface="Lato" panose="020F0502020204030203" pitchFamily="34" charset="0"/>
                          <a:cs typeface="Lato" panose="020F0502020204030203" pitchFamily="34" charset="0"/>
                        </a:rPr>
                        <m:t>=</m:t>
                      </m:r>
                      <m:r>
                        <a:rPr lang="en-US" sz="1200" b="0" i="1" smtClean="0">
                          <a:solidFill>
                            <a:schemeClr val="tx2"/>
                          </a:solidFill>
                          <a:latin typeface="Cambria Math" panose="02040503050406030204" pitchFamily="18" charset="0"/>
                          <a:ea typeface="Lato" panose="020F0502020204030203" pitchFamily="34" charset="0"/>
                          <a:cs typeface="Lato" panose="020F0502020204030203" pitchFamily="34" charset="0"/>
                        </a:rPr>
                        <m:t>(</m:t>
                      </m:r>
                      <m:r>
                        <a:rPr lang="en-US" sz="1200" b="0" i="1" smtClean="0">
                          <a:solidFill>
                            <a:schemeClr val="tx2"/>
                          </a:solidFill>
                          <a:latin typeface="Cambria Math" panose="02040503050406030204" pitchFamily="18" charset="0"/>
                          <a:ea typeface="Lato" panose="020F0502020204030203" pitchFamily="34" charset="0"/>
                          <a:cs typeface="Lato" panose="020F0502020204030203" pitchFamily="34" charset="0"/>
                        </a:rPr>
                        <m:t>𝑥</m:t>
                      </m:r>
                      <m:r>
                        <a:rPr lang="en-US" sz="1200" b="0" i="1" smtClean="0">
                          <a:solidFill>
                            <a:schemeClr val="tx2"/>
                          </a:solidFill>
                          <a:latin typeface="Cambria Math" panose="02040503050406030204" pitchFamily="18" charset="0"/>
                          <a:ea typeface="Lato" panose="020F0502020204030203" pitchFamily="34" charset="0"/>
                          <a:cs typeface="Lato" panose="020F0502020204030203" pitchFamily="34" charset="0"/>
                        </a:rPr>
                        <m:t>∗</m:t>
                      </m:r>
                      <m:r>
                        <a:rPr lang="en-US" sz="1200" b="0" i="1" smtClean="0">
                          <a:solidFill>
                            <a:schemeClr val="tx2"/>
                          </a:solidFill>
                          <a:latin typeface="Cambria Math" panose="02040503050406030204" pitchFamily="18" charset="0"/>
                          <a:ea typeface="Lato" panose="020F0502020204030203" pitchFamily="34" charset="0"/>
                          <a:cs typeface="Lato" panose="020F0502020204030203" pitchFamily="34" charset="0"/>
                        </a:rPr>
                        <m:t>𝑤</m:t>
                      </m:r>
                      <m:r>
                        <a:rPr lang="en-US" sz="1200" b="0" i="1" smtClean="0">
                          <a:solidFill>
                            <a:schemeClr val="tx2"/>
                          </a:solidFill>
                          <a:latin typeface="Cambria Math" panose="02040503050406030204" pitchFamily="18" charset="0"/>
                          <a:ea typeface="Lato" panose="020F0502020204030203" pitchFamily="34" charset="0"/>
                          <a:cs typeface="Lato" panose="020F0502020204030203" pitchFamily="34" charset="0"/>
                        </a:rPr>
                        <m:t>)+</m:t>
                      </m:r>
                      <m:r>
                        <a:rPr lang="en-US" sz="1200" b="0" i="1" smtClean="0">
                          <a:solidFill>
                            <a:schemeClr val="tx2"/>
                          </a:solidFill>
                          <a:latin typeface="Cambria Math" panose="02040503050406030204" pitchFamily="18" charset="0"/>
                          <a:ea typeface="Lato" panose="020F0502020204030203" pitchFamily="34" charset="0"/>
                          <a:cs typeface="Lato" panose="020F0502020204030203" pitchFamily="34" charset="0"/>
                        </a:rPr>
                        <m:t>𝑏</m:t>
                      </m:r>
                    </m:oMath>
                  </a14:m>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a:p>
                  <a:pPr marL="171450" indent="-171450">
                    <a:lnSpc>
                      <a:spcPct val="200000"/>
                    </a:lnSpc>
                    <a:buClr>
                      <a:schemeClr val="accent1"/>
                    </a:buClr>
                    <a:buFont typeface="Arial" panose="020B0604020202020204" pitchFamily="34" charset="0"/>
                    <a:buChar char="•"/>
                  </a:pPr>
                  <a14:m>
                    <m:oMath xmlns:m="http://schemas.openxmlformats.org/officeDocument/2006/math">
                      <m:r>
                        <a:rPr lang="en-US" sz="1200" b="0" i="1" dirty="0" smtClean="0">
                          <a:solidFill>
                            <a:schemeClr val="tx2"/>
                          </a:solidFill>
                          <a:latin typeface="Cambria Math" panose="02040503050406030204" pitchFamily="18" charset="0"/>
                          <a:ea typeface="Lato" panose="020F0502020204030203" pitchFamily="34" charset="0"/>
                          <a:cs typeface="Lato" panose="020F0502020204030203" pitchFamily="34" charset="0"/>
                        </a:rPr>
                        <m:t>𝑥</m:t>
                      </m:r>
                    </m:oMath>
                  </a14:m>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 is the input, </a:t>
                  </a:r>
                  <a14:m>
                    <m:oMath xmlns:m="http://schemas.openxmlformats.org/officeDocument/2006/math">
                      <m:r>
                        <a:rPr lang="en-US" sz="1200" b="0" i="1" dirty="0" smtClean="0">
                          <a:solidFill>
                            <a:schemeClr val="tx2"/>
                          </a:solidFill>
                          <a:latin typeface="Cambria Math" panose="02040503050406030204" pitchFamily="18" charset="0"/>
                          <a:ea typeface="Lato" panose="020F0502020204030203" pitchFamily="34" charset="0"/>
                          <a:cs typeface="Lato" panose="020F0502020204030203" pitchFamily="34" charset="0"/>
                        </a:rPr>
                        <m:t>𝑤</m:t>
                      </m:r>
                      <m:r>
                        <a:rPr lang="en-US" sz="1200" i="1" dirty="0">
                          <a:solidFill>
                            <a:schemeClr val="tx2"/>
                          </a:solidFill>
                          <a:latin typeface="Cambria Math" panose="02040503050406030204" pitchFamily="18" charset="0"/>
                          <a:ea typeface="Lato" panose="020F0502020204030203" pitchFamily="34" charset="0"/>
                          <a:cs typeface="Lato" panose="020F0502020204030203" pitchFamily="34" charset="0"/>
                        </a:rPr>
                        <m:t> </m:t>
                      </m:r>
                    </m:oMath>
                  </a14:m>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is the weight, while </a:t>
                  </a:r>
                  <a14:m>
                    <m:oMath xmlns:m="http://schemas.openxmlformats.org/officeDocument/2006/math">
                      <m:r>
                        <a:rPr lang="en-US" sz="1200" b="0" i="1" dirty="0" smtClean="0">
                          <a:solidFill>
                            <a:schemeClr val="tx2"/>
                          </a:solidFill>
                          <a:latin typeface="Cambria Math" panose="02040503050406030204" pitchFamily="18" charset="0"/>
                          <a:ea typeface="Lato" panose="020F0502020204030203" pitchFamily="34" charset="0"/>
                          <a:cs typeface="Lato" panose="020F0502020204030203" pitchFamily="34" charset="0"/>
                        </a:rPr>
                        <m:t>𝑏</m:t>
                      </m:r>
                      <m:r>
                        <a:rPr lang="en-US" sz="1200" b="0" i="1" dirty="0" smtClean="0">
                          <a:solidFill>
                            <a:schemeClr val="tx2"/>
                          </a:solidFill>
                          <a:latin typeface="Cambria Math" panose="02040503050406030204" pitchFamily="18" charset="0"/>
                          <a:ea typeface="Lato" panose="020F0502020204030203" pitchFamily="34" charset="0"/>
                          <a:cs typeface="Lato" panose="020F0502020204030203" pitchFamily="34" charset="0"/>
                        </a:rPr>
                        <m:t> </m:t>
                      </m:r>
                    </m:oMath>
                  </a14:m>
                  <a:r>
                    <a:rPr lang="en-US" sz="1200" b="0" dirty="0">
                      <a:solidFill>
                        <a:schemeClr val="tx2"/>
                      </a:solidFill>
                      <a:latin typeface="Lato" panose="020F0502020204030203" pitchFamily="34" charset="0"/>
                      <a:ea typeface="Lato" panose="020F0502020204030203" pitchFamily="34" charset="0"/>
                      <a:cs typeface="Lato" panose="020F0502020204030203" pitchFamily="34" charset="0"/>
                    </a:rPr>
                    <a:t>is the bias, and </a:t>
                  </a:r>
                  <a14:m>
                    <m:oMath xmlns:m="http://schemas.openxmlformats.org/officeDocument/2006/math">
                      <m:r>
                        <m:rPr>
                          <m:sty m:val="p"/>
                        </m:rPr>
                        <a:rPr lang="en-US" sz="1200">
                          <a:solidFill>
                            <a:schemeClr val="tx2"/>
                          </a:solidFill>
                          <a:latin typeface="Cambria Math" panose="02040503050406030204" pitchFamily="18" charset="0"/>
                          <a:ea typeface="Lato" panose="020F0502020204030203" pitchFamily="34" charset="0"/>
                          <a:cs typeface="Lato" panose="020F0502020204030203" pitchFamily="34" charset="0"/>
                        </a:rPr>
                        <m:t>y</m:t>
                      </m:r>
                    </m:oMath>
                  </a14:m>
                  <a:r>
                    <a:rPr lang="en-US" sz="1200" b="0" dirty="0">
                      <a:solidFill>
                        <a:schemeClr val="tx2"/>
                      </a:solidFill>
                      <a:latin typeface="Lato" panose="020F0502020204030203" pitchFamily="34" charset="0"/>
                      <a:ea typeface="Lato" panose="020F0502020204030203" pitchFamily="34" charset="0"/>
                      <a:cs typeface="Lato" panose="020F0502020204030203" pitchFamily="34" charset="0"/>
                    </a:rPr>
                    <a:t> is the output</a:t>
                  </a:r>
                </a:p>
                <a:p>
                  <a:pPr>
                    <a:lnSpc>
                      <a:spcPct val="200000"/>
                    </a:lnSpc>
                    <a:buClr>
                      <a:schemeClr val="accent1"/>
                    </a:buCl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1040131" y="2310373"/>
                  <a:ext cx="3056463" cy="2796066"/>
                </a:xfrm>
                <a:prstGeom prst="rect">
                  <a:avLst/>
                </a:prstGeom>
                <a:blipFill>
                  <a:blip r:embed="rId5"/>
                  <a:stretch>
                    <a:fillRect l="-200"/>
                  </a:stretch>
                </a:blipFill>
              </p:spPr>
              <p:txBody>
                <a:bodyPr/>
                <a:lstStyle/>
                <a:p>
                  <a:r>
                    <a:rPr lang="en-AE">
                      <a:noFill/>
                    </a:rPr>
                    <a:t> </a:t>
                  </a:r>
                </a:p>
              </p:txBody>
            </p:sp>
          </mc:Fallback>
        </mc:AlternateContent>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mc:AlternateContent xmlns:mc="http://schemas.openxmlformats.org/markup-compatibility/2006" xmlns:a14="http://schemas.microsoft.com/office/drawing/2010/main">
        <mc:Choice Requires="a14">
          <p:sp>
            <p:nvSpPr>
              <p:cNvPr id="45" name="Oval 44">
                <a:extLst>
                  <a:ext uri="{FF2B5EF4-FFF2-40B4-BE49-F238E27FC236}">
                    <a16:creationId xmlns:a16="http://schemas.microsoft.com/office/drawing/2014/main" id="{D9A09404-300A-EF97-A586-68280B5297FB}"/>
                  </a:ext>
                </a:extLst>
              </p:cNvPr>
              <p:cNvSpPr/>
              <p:nvPr/>
            </p:nvSpPr>
            <p:spPr>
              <a:xfrm>
                <a:off x="4991917" y="1735672"/>
                <a:ext cx="480060" cy="45828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sz="1800" b="0" i="0" smtClean="0">
                          <a:solidFill>
                            <a:schemeClr val="tx2"/>
                          </a:solidFill>
                          <a:latin typeface="Cambria Math" panose="02040503050406030204" pitchFamily="18" charset="0"/>
                          <a:ea typeface="Lato" panose="020F0502020204030203" pitchFamily="34" charset="0"/>
                          <a:cs typeface="Lato" panose="020F0502020204030203" pitchFamily="34" charset="0"/>
                        </a:rPr>
                        <m:t>x</m:t>
                      </m:r>
                    </m:oMath>
                  </m:oMathPara>
                </a14:m>
                <a:endParaRPr lang="en-AE" dirty="0"/>
              </a:p>
            </p:txBody>
          </p:sp>
        </mc:Choice>
        <mc:Fallback xmlns="">
          <p:sp>
            <p:nvSpPr>
              <p:cNvPr id="45" name="Oval 44">
                <a:extLst>
                  <a:ext uri="{FF2B5EF4-FFF2-40B4-BE49-F238E27FC236}">
                    <a16:creationId xmlns:a16="http://schemas.microsoft.com/office/drawing/2014/main" id="{D9A09404-300A-EF97-A586-68280B5297FB}"/>
                  </a:ext>
                </a:extLst>
              </p:cNvPr>
              <p:cNvSpPr>
                <a:spLocks noRot="1" noChangeAspect="1" noMove="1" noResize="1" noEditPoints="1" noAdjustHandles="1" noChangeArrowheads="1" noChangeShapeType="1" noTextEdit="1"/>
              </p:cNvSpPr>
              <p:nvPr/>
            </p:nvSpPr>
            <p:spPr>
              <a:xfrm>
                <a:off x="4991917" y="1735672"/>
                <a:ext cx="480060" cy="458288"/>
              </a:xfrm>
              <a:prstGeom prst="ellipse">
                <a:avLst/>
              </a:prstGeom>
              <a:blipFill>
                <a:blip r:embed="rId6"/>
                <a:stretch>
                  <a:fillRect/>
                </a:stretch>
              </a:blipFill>
            </p:spPr>
            <p:txBody>
              <a:bodyPr/>
              <a:lstStyle/>
              <a:p>
                <a:r>
                  <a:rPr lang="en-AE">
                    <a:noFill/>
                  </a:rPr>
                  <a:t> </a:t>
                </a:r>
              </a:p>
            </p:txBody>
          </p:sp>
        </mc:Fallback>
      </mc:AlternateContent>
      <p:cxnSp>
        <p:nvCxnSpPr>
          <p:cNvPr id="46" name="Straight Arrow Connector 45">
            <a:extLst>
              <a:ext uri="{FF2B5EF4-FFF2-40B4-BE49-F238E27FC236}">
                <a16:creationId xmlns:a16="http://schemas.microsoft.com/office/drawing/2014/main" id="{1C98C4E8-61C8-7020-84BA-5CC7A8A1A6BC}"/>
              </a:ext>
            </a:extLst>
          </p:cNvPr>
          <p:cNvCxnSpPr>
            <a:cxnSpLocks/>
            <a:stCxn id="45" idx="6"/>
          </p:cNvCxnSpPr>
          <p:nvPr/>
        </p:nvCxnSpPr>
        <p:spPr>
          <a:xfrm>
            <a:off x="5471977" y="1964816"/>
            <a:ext cx="19235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D82A25B-036F-9A05-C63B-E7675A688E1A}"/>
                  </a:ext>
                </a:extLst>
              </p:cNvPr>
              <p:cNvSpPr txBox="1"/>
              <p:nvPr/>
            </p:nvSpPr>
            <p:spPr>
              <a:xfrm>
                <a:off x="6038175" y="1668572"/>
                <a:ext cx="4142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2"/>
                          </a:solidFill>
                          <a:latin typeface="Cambria Math" panose="02040503050406030204" pitchFamily="18" charset="0"/>
                          <a:ea typeface="Lato" panose="020F0502020204030203" pitchFamily="34" charset="0"/>
                          <a:cs typeface="Lato" panose="020F0502020204030203" pitchFamily="34" charset="0"/>
                        </a:rPr>
                        <m:t>𝑤</m:t>
                      </m:r>
                    </m:oMath>
                  </m:oMathPara>
                </a14:m>
                <a:endParaRPr lang="en-AE" dirty="0"/>
              </a:p>
            </p:txBody>
          </p:sp>
        </mc:Choice>
        <mc:Fallback xmlns="">
          <p:sp>
            <p:nvSpPr>
              <p:cNvPr id="47" name="TextBox 46">
                <a:extLst>
                  <a:ext uri="{FF2B5EF4-FFF2-40B4-BE49-F238E27FC236}">
                    <a16:creationId xmlns:a16="http://schemas.microsoft.com/office/drawing/2014/main" id="{0D82A25B-036F-9A05-C63B-E7675A688E1A}"/>
                  </a:ext>
                </a:extLst>
              </p:cNvPr>
              <p:cNvSpPr txBox="1">
                <a:spLocks noRot="1" noChangeAspect="1" noMove="1" noResize="1" noEditPoints="1" noAdjustHandles="1" noChangeArrowheads="1" noChangeShapeType="1" noTextEdit="1"/>
              </p:cNvSpPr>
              <p:nvPr/>
            </p:nvSpPr>
            <p:spPr>
              <a:xfrm>
                <a:off x="6038175" y="1668572"/>
                <a:ext cx="414216" cy="369332"/>
              </a:xfrm>
              <a:prstGeom prst="rect">
                <a:avLst/>
              </a:prstGeom>
              <a:blipFill>
                <a:blip r:embed="rId7"/>
                <a:stretch>
                  <a:fillRect/>
                </a:stretch>
              </a:blipFill>
            </p:spPr>
            <p:txBody>
              <a:bodyPr/>
              <a:lstStyle/>
              <a:p>
                <a:r>
                  <a:rPr lang="en-AE">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6384433-0811-BAFC-6B51-8ECFBD369A6E}"/>
                  </a:ext>
                </a:extLst>
              </p:cNvPr>
              <p:cNvSpPr/>
              <p:nvPr/>
            </p:nvSpPr>
            <p:spPr>
              <a:xfrm>
                <a:off x="7395482" y="1735672"/>
                <a:ext cx="910046" cy="4868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sz="1800" b="0" i="0" smtClean="0">
                          <a:solidFill>
                            <a:schemeClr val="tx2"/>
                          </a:solidFill>
                          <a:latin typeface="Cambria Math" panose="02040503050406030204" pitchFamily="18" charset="0"/>
                          <a:ea typeface="Lato" panose="020F0502020204030203" pitchFamily="34" charset="0"/>
                          <a:cs typeface="Lato" panose="020F0502020204030203" pitchFamily="34" charset="0"/>
                        </a:rPr>
                        <m:t>f</m:t>
                      </m:r>
                      <m:d>
                        <m:dPr>
                          <m:ctrlPr>
                            <a:rPr lang="en-US" sz="1800" b="0" i="1" smtClean="0">
                              <a:solidFill>
                                <a:schemeClr val="tx2"/>
                              </a:solidFill>
                              <a:latin typeface="Cambria Math" panose="02040503050406030204" pitchFamily="18" charset="0"/>
                              <a:ea typeface="Lato" panose="020F0502020204030203" pitchFamily="34" charset="0"/>
                              <a:cs typeface="Lato" panose="020F0502020204030203" pitchFamily="34" charset="0"/>
                            </a:rPr>
                          </m:ctrlPr>
                        </m:dPr>
                        <m:e>
                          <m:r>
                            <a:rPr lang="en-US" i="1">
                              <a:solidFill>
                                <a:schemeClr val="tx2"/>
                              </a:solidFill>
                              <a:latin typeface="Cambria Math" panose="02040503050406030204" pitchFamily="18" charset="0"/>
                              <a:ea typeface="Lato" panose="020F0502020204030203" pitchFamily="34" charset="0"/>
                              <a:cs typeface="Lato" panose="020F0502020204030203" pitchFamily="34" charset="0"/>
                            </a:rPr>
                            <m:t>𝑥</m:t>
                          </m:r>
                          <m:r>
                            <a:rPr lang="en-US" sz="1800" b="0" i="0" smtClean="0">
                              <a:solidFill>
                                <a:schemeClr val="tx2"/>
                              </a:solidFill>
                              <a:latin typeface="Cambria Math" panose="02040503050406030204" pitchFamily="18" charset="0"/>
                              <a:ea typeface="Lato" panose="020F0502020204030203" pitchFamily="34" charset="0"/>
                              <a:cs typeface="Lato" panose="020F0502020204030203" pitchFamily="34" charset="0"/>
                            </a:rPr>
                            <m:t>,</m:t>
                          </m:r>
                          <m:r>
                            <a:rPr lang="en-US" i="1">
                              <a:solidFill>
                                <a:schemeClr val="tx2"/>
                              </a:solidFill>
                              <a:latin typeface="Cambria Math" panose="02040503050406030204" pitchFamily="18" charset="0"/>
                              <a:ea typeface="Lato" panose="020F0502020204030203" pitchFamily="34" charset="0"/>
                              <a:cs typeface="Lato" panose="020F0502020204030203" pitchFamily="34" charset="0"/>
                            </a:rPr>
                            <m:t>𝑤</m:t>
                          </m:r>
                        </m:e>
                      </m:d>
                    </m:oMath>
                  </m:oMathPara>
                </a14:m>
                <a:endParaRPr lang="en-AE" dirty="0"/>
              </a:p>
            </p:txBody>
          </p:sp>
        </mc:Choice>
        <mc:Fallback xmlns="">
          <p:sp>
            <p:nvSpPr>
              <p:cNvPr id="48" name="Rectangle 47">
                <a:extLst>
                  <a:ext uri="{FF2B5EF4-FFF2-40B4-BE49-F238E27FC236}">
                    <a16:creationId xmlns:a16="http://schemas.microsoft.com/office/drawing/2014/main" id="{26384433-0811-BAFC-6B51-8ECFBD369A6E}"/>
                  </a:ext>
                </a:extLst>
              </p:cNvPr>
              <p:cNvSpPr>
                <a:spLocks noRot="1" noChangeAspect="1" noMove="1" noResize="1" noEditPoints="1" noAdjustHandles="1" noChangeArrowheads="1" noChangeShapeType="1" noTextEdit="1"/>
              </p:cNvSpPr>
              <p:nvPr/>
            </p:nvSpPr>
            <p:spPr>
              <a:xfrm>
                <a:off x="7395482" y="1735672"/>
                <a:ext cx="910046" cy="486898"/>
              </a:xfrm>
              <a:prstGeom prst="rect">
                <a:avLst/>
              </a:prstGeom>
              <a:blipFill>
                <a:blip r:embed="rId8"/>
                <a:stretch>
                  <a:fillRect/>
                </a:stretch>
              </a:blipFill>
            </p:spPr>
            <p:txBody>
              <a:bodyPr/>
              <a:lstStyle/>
              <a:p>
                <a:r>
                  <a:rPr lang="en-AE">
                    <a:noFill/>
                  </a:rPr>
                  <a:t> </a:t>
                </a:r>
              </a:p>
            </p:txBody>
          </p:sp>
        </mc:Fallback>
      </mc:AlternateContent>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B8446834-41D4-4568-705A-65A94DFAC1B1}"/>
                  </a:ext>
                </a:extLst>
              </p:cNvPr>
              <p:cNvSpPr/>
              <p:nvPr/>
            </p:nvSpPr>
            <p:spPr>
              <a:xfrm>
                <a:off x="7610475" y="2861493"/>
                <a:ext cx="480060" cy="45828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2"/>
                          </a:solidFill>
                          <a:latin typeface="Cambria Math" panose="02040503050406030204" pitchFamily="18" charset="0"/>
                          <a:ea typeface="Lato" panose="020F0502020204030203" pitchFamily="34" charset="0"/>
                          <a:cs typeface="Lato" panose="020F0502020204030203" pitchFamily="34" charset="0"/>
                        </a:rPr>
                        <m:t>𝑏</m:t>
                      </m:r>
                    </m:oMath>
                  </m:oMathPara>
                </a14:m>
                <a:endParaRPr lang="en-AE" dirty="0"/>
              </a:p>
            </p:txBody>
          </p:sp>
        </mc:Choice>
        <mc:Fallback xmlns="">
          <p:sp>
            <p:nvSpPr>
              <p:cNvPr id="50" name="Oval 49">
                <a:extLst>
                  <a:ext uri="{FF2B5EF4-FFF2-40B4-BE49-F238E27FC236}">
                    <a16:creationId xmlns:a16="http://schemas.microsoft.com/office/drawing/2014/main" id="{B8446834-41D4-4568-705A-65A94DFAC1B1}"/>
                  </a:ext>
                </a:extLst>
              </p:cNvPr>
              <p:cNvSpPr>
                <a:spLocks noRot="1" noChangeAspect="1" noMove="1" noResize="1" noEditPoints="1" noAdjustHandles="1" noChangeArrowheads="1" noChangeShapeType="1" noTextEdit="1"/>
              </p:cNvSpPr>
              <p:nvPr/>
            </p:nvSpPr>
            <p:spPr>
              <a:xfrm>
                <a:off x="7610475" y="2861493"/>
                <a:ext cx="480060" cy="458288"/>
              </a:xfrm>
              <a:prstGeom prst="ellipse">
                <a:avLst/>
              </a:prstGeom>
              <a:blipFill>
                <a:blip r:embed="rId9"/>
                <a:stretch>
                  <a:fillRect/>
                </a:stretch>
              </a:blipFill>
            </p:spPr>
            <p:txBody>
              <a:bodyPr/>
              <a:lstStyle/>
              <a:p>
                <a:r>
                  <a:rPr lang="en-AE">
                    <a:noFill/>
                  </a:rPr>
                  <a:t> </a:t>
                </a:r>
              </a:p>
            </p:txBody>
          </p:sp>
        </mc:Fallback>
      </mc:AlternateContent>
      <p:cxnSp>
        <p:nvCxnSpPr>
          <p:cNvPr id="52" name="Straight Arrow Connector 51">
            <a:extLst>
              <a:ext uri="{FF2B5EF4-FFF2-40B4-BE49-F238E27FC236}">
                <a16:creationId xmlns:a16="http://schemas.microsoft.com/office/drawing/2014/main" id="{BC995A67-F174-A83E-739F-A653E5F01FAE}"/>
              </a:ext>
            </a:extLst>
          </p:cNvPr>
          <p:cNvCxnSpPr>
            <a:stCxn id="50" idx="0"/>
            <a:endCxn id="48" idx="2"/>
          </p:cNvCxnSpPr>
          <p:nvPr/>
        </p:nvCxnSpPr>
        <p:spPr>
          <a:xfrm flipV="1">
            <a:off x="7850505" y="2222570"/>
            <a:ext cx="0" cy="63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Oval 52">
                <a:extLst>
                  <a:ext uri="{FF2B5EF4-FFF2-40B4-BE49-F238E27FC236}">
                    <a16:creationId xmlns:a16="http://schemas.microsoft.com/office/drawing/2014/main" id="{980993E7-DB91-47EF-4A46-FC16E2F0633E}"/>
                  </a:ext>
                </a:extLst>
              </p:cNvPr>
              <p:cNvSpPr/>
              <p:nvPr/>
            </p:nvSpPr>
            <p:spPr>
              <a:xfrm>
                <a:off x="9873071" y="1749977"/>
                <a:ext cx="480060" cy="45828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solidFill>
                            <a:schemeClr val="tx2"/>
                          </a:solidFill>
                          <a:latin typeface="Cambria Math" panose="02040503050406030204" pitchFamily="18" charset="0"/>
                          <a:ea typeface="Lato" panose="020F0502020204030203" pitchFamily="34" charset="0"/>
                          <a:cs typeface="Lato" panose="020F0502020204030203" pitchFamily="34" charset="0"/>
                        </a:rPr>
                        <m:t>y</m:t>
                      </m:r>
                    </m:oMath>
                  </m:oMathPara>
                </a14:m>
                <a:endParaRPr lang="en-AE" dirty="0"/>
              </a:p>
            </p:txBody>
          </p:sp>
        </mc:Choice>
        <mc:Fallback xmlns="">
          <p:sp>
            <p:nvSpPr>
              <p:cNvPr id="53" name="Oval 52">
                <a:extLst>
                  <a:ext uri="{FF2B5EF4-FFF2-40B4-BE49-F238E27FC236}">
                    <a16:creationId xmlns:a16="http://schemas.microsoft.com/office/drawing/2014/main" id="{980993E7-DB91-47EF-4A46-FC16E2F0633E}"/>
                  </a:ext>
                </a:extLst>
              </p:cNvPr>
              <p:cNvSpPr>
                <a:spLocks noRot="1" noChangeAspect="1" noMove="1" noResize="1" noEditPoints="1" noAdjustHandles="1" noChangeArrowheads="1" noChangeShapeType="1" noTextEdit="1"/>
              </p:cNvSpPr>
              <p:nvPr/>
            </p:nvSpPr>
            <p:spPr>
              <a:xfrm>
                <a:off x="9873071" y="1749977"/>
                <a:ext cx="480060" cy="458288"/>
              </a:xfrm>
              <a:prstGeom prst="ellipse">
                <a:avLst/>
              </a:prstGeom>
              <a:blipFill>
                <a:blip r:embed="rId10"/>
                <a:stretch>
                  <a:fillRect/>
                </a:stretch>
              </a:blipFill>
            </p:spPr>
            <p:txBody>
              <a:bodyPr/>
              <a:lstStyle/>
              <a:p>
                <a:r>
                  <a:rPr lang="en-AE">
                    <a:noFill/>
                  </a:rPr>
                  <a:t> </a:t>
                </a:r>
              </a:p>
            </p:txBody>
          </p:sp>
        </mc:Fallback>
      </mc:AlternateContent>
      <p:cxnSp>
        <p:nvCxnSpPr>
          <p:cNvPr id="55" name="Straight Arrow Connector 54">
            <a:extLst>
              <a:ext uri="{FF2B5EF4-FFF2-40B4-BE49-F238E27FC236}">
                <a16:creationId xmlns:a16="http://schemas.microsoft.com/office/drawing/2014/main" id="{D7653B0C-135D-7FF4-8213-C5E8F60AA72A}"/>
              </a:ext>
            </a:extLst>
          </p:cNvPr>
          <p:cNvCxnSpPr>
            <a:stCxn id="48" idx="3"/>
            <a:endCxn id="53" idx="2"/>
          </p:cNvCxnSpPr>
          <p:nvPr/>
        </p:nvCxnSpPr>
        <p:spPr>
          <a:xfrm>
            <a:off x="8305528" y="1979121"/>
            <a:ext cx="1567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61ACB85-BE52-27BD-55BE-A8023C54C7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05398" y="4087999"/>
            <a:ext cx="2743200" cy="1783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71CA737-655B-C1FE-56A7-37FCA82B20AB}"/>
              </a:ext>
            </a:extLst>
          </p:cNvPr>
          <p:cNvSpPr txBox="1"/>
          <p:nvPr/>
        </p:nvSpPr>
        <p:spPr>
          <a:xfrm>
            <a:off x="6038175" y="5867364"/>
            <a:ext cx="3859454" cy="307777"/>
          </a:xfrm>
          <a:prstGeom prst="rect">
            <a:avLst/>
          </a:prstGeom>
          <a:noFill/>
        </p:spPr>
        <p:txBody>
          <a:bodyPr wrap="none" rtlCol="0">
            <a:spAutoFit/>
          </a:bodyPr>
          <a:lstStyle/>
          <a:p>
            <a:r>
              <a:rPr lang="en-US" sz="1400" dirty="0"/>
              <a:t>Fig. Linear Function (Image Source: Sharma, 2022)</a:t>
            </a:r>
            <a:endParaRPr lang="en-AE" sz="1400" dirty="0"/>
          </a:p>
        </p:txBody>
      </p:sp>
      <p:sp>
        <p:nvSpPr>
          <p:cNvPr id="10" name="TextBox 9">
            <a:extLst>
              <a:ext uri="{FF2B5EF4-FFF2-40B4-BE49-F238E27FC236}">
                <a16:creationId xmlns:a16="http://schemas.microsoft.com/office/drawing/2014/main" id="{68BADDB8-11D5-4DCB-B854-C31F87B9B9E3}"/>
              </a:ext>
            </a:extLst>
          </p:cNvPr>
          <p:cNvSpPr txBox="1"/>
          <p:nvPr/>
        </p:nvSpPr>
        <p:spPr>
          <a:xfrm>
            <a:off x="6096000" y="3396016"/>
            <a:ext cx="3607078" cy="307777"/>
          </a:xfrm>
          <a:prstGeom prst="rect">
            <a:avLst/>
          </a:prstGeom>
          <a:noFill/>
        </p:spPr>
        <p:txBody>
          <a:bodyPr wrap="none" rtlCol="0">
            <a:spAutoFit/>
          </a:bodyPr>
          <a:lstStyle/>
          <a:p>
            <a:r>
              <a:rPr lang="en-US" sz="1400" dirty="0"/>
              <a:t>Fig. Linear Activation Function (Nadeem, 2022)</a:t>
            </a:r>
            <a:endParaRPr lang="en-AE" sz="1400" dirty="0"/>
          </a:p>
        </p:txBody>
      </p:sp>
      <p:pic>
        <p:nvPicPr>
          <p:cNvPr id="20" name="Audio 19">
            <a:hlinkClick r:id="" action="ppaction://media"/>
            <a:extLst>
              <a:ext uri="{FF2B5EF4-FFF2-40B4-BE49-F238E27FC236}">
                <a16:creationId xmlns:a16="http://schemas.microsoft.com/office/drawing/2014/main" id="{2B0CB4AC-737E-60E3-267E-69951E54515B}"/>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056143241"/>
      </p:ext>
    </p:extLst>
  </p:cSld>
  <p:clrMapOvr>
    <a:masterClrMapping/>
  </p:clrMapOvr>
  <p:transition spd="slow" advTm="3575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20"/>
                </p:tgtEl>
              </p:cMediaNode>
            </p:audio>
          </p:childTnLst>
        </p:cTn>
      </p:par>
    </p:tnLst>
    <p:bldLst>
      <p:bldP spid="11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0999" y="243235"/>
            <a:ext cx="8567057"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ACTIVATION FUNCTION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descr="Column 1 Heading"/>
          <p:cNvGrpSpPr/>
          <p:nvPr/>
        </p:nvGrpSpPr>
        <p:grpSpPr>
          <a:xfrm>
            <a:off x="2524613" y="1539470"/>
            <a:ext cx="3266127" cy="471428"/>
            <a:chOff x="935299" y="1724527"/>
            <a:chExt cx="3266127" cy="471428"/>
          </a:xfrm>
        </p:grpSpPr>
        <p:sp>
          <p:nvSpPr>
            <p:cNvPr id="5" name="Rectangle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040131" y="177557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What is activation function</a:t>
              </a:r>
            </a:p>
          </p:txBody>
        </p:sp>
      </p:grpSp>
      <p:grpSp>
        <p:nvGrpSpPr>
          <p:cNvPr id="6" name="Group 5" descr="Column 1 Text"/>
          <p:cNvGrpSpPr/>
          <p:nvPr/>
        </p:nvGrpSpPr>
        <p:grpSpPr>
          <a:xfrm>
            <a:off x="2524613" y="2010898"/>
            <a:ext cx="3266127" cy="3849436"/>
            <a:chOff x="935299" y="2195955"/>
            <a:chExt cx="3266127" cy="3161406"/>
          </a:xfrm>
        </p:grpSpPr>
        <p:sp>
          <p:nvSpPr>
            <p:cNvPr id="51" name="Rectangle 50">
              <a:extLs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54" name="TextBox 53"/>
            <p:cNvSpPr txBox="1"/>
            <p:nvPr/>
          </p:nvSpPr>
          <p:spPr>
            <a:xfrm>
              <a:off x="1040131" y="2310373"/>
              <a:ext cx="3056463" cy="1240186"/>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The main functionality of activation function is to processed input signal into output</a:t>
              </a: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p:grpSp>
        <p:nvGrpSpPr>
          <p:cNvPr id="10" name="Group 9" descr="Column 1 Heading">
            <a:extLst>
              <a:ext uri="{FF2B5EF4-FFF2-40B4-BE49-F238E27FC236}">
                <a16:creationId xmlns:a16="http://schemas.microsoft.com/office/drawing/2014/main" id="{446F1D55-FCF4-5C54-91FB-D3120D9EAA76}"/>
              </a:ext>
            </a:extLst>
          </p:cNvPr>
          <p:cNvGrpSpPr/>
          <p:nvPr/>
        </p:nvGrpSpPr>
        <p:grpSpPr>
          <a:xfrm>
            <a:off x="6410813" y="1539470"/>
            <a:ext cx="3266127" cy="471428"/>
            <a:chOff x="935299" y="1724527"/>
            <a:chExt cx="3266127" cy="471428"/>
          </a:xfrm>
        </p:grpSpPr>
        <p:sp>
          <p:nvSpPr>
            <p:cNvPr id="11" name="Rectangle 10">
              <a:extLst>
                <a:ext uri="{FF2B5EF4-FFF2-40B4-BE49-F238E27FC236}">
                  <a16:creationId xmlns:a16="http://schemas.microsoft.com/office/drawing/2014/main" id="{823A9199-EF18-8109-7C93-78AB871C8FD6}"/>
                </a:ex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A17D8A1C-F6D8-15EF-84AD-B1C97FC806CF}"/>
                </a:ext>
              </a:extLst>
            </p:cNvPr>
            <p:cNvSpPr txBox="1"/>
            <p:nvPr/>
          </p:nvSpPr>
          <p:spPr>
            <a:xfrm>
              <a:off x="1040131" y="177557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Types of Activation</a:t>
              </a:r>
            </a:p>
          </p:txBody>
        </p:sp>
      </p:grpSp>
      <p:grpSp>
        <p:nvGrpSpPr>
          <p:cNvPr id="13" name="Group 12" descr="Column 1 Text">
            <a:extLst>
              <a:ext uri="{FF2B5EF4-FFF2-40B4-BE49-F238E27FC236}">
                <a16:creationId xmlns:a16="http://schemas.microsoft.com/office/drawing/2014/main" id="{F134A9AB-2246-49F4-74A6-34B4AAE0E8B5}"/>
              </a:ext>
            </a:extLst>
          </p:cNvPr>
          <p:cNvGrpSpPr/>
          <p:nvPr/>
        </p:nvGrpSpPr>
        <p:grpSpPr>
          <a:xfrm>
            <a:off x="6410813" y="2010898"/>
            <a:ext cx="3266127" cy="3849436"/>
            <a:chOff x="935299" y="2195955"/>
            <a:chExt cx="3266127" cy="3161406"/>
          </a:xfrm>
        </p:grpSpPr>
        <p:sp>
          <p:nvSpPr>
            <p:cNvPr id="14" name="Rectangle 13">
              <a:extLst>
                <a:ext uri="{FF2B5EF4-FFF2-40B4-BE49-F238E27FC236}">
                  <a16:creationId xmlns:a16="http://schemas.microsoft.com/office/drawing/2014/main" id="{3BE25498-DBF0-6405-3AE9-4BBCE8B75D70}"/>
                </a:ex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5" name="TextBox 14">
              <a:extLst>
                <a:ext uri="{FF2B5EF4-FFF2-40B4-BE49-F238E27FC236}">
                  <a16:creationId xmlns:a16="http://schemas.microsoft.com/office/drawing/2014/main" id="{F3FCBC0B-AD02-9D83-A6A1-A4B9840E6FF8}"/>
                </a:ext>
              </a:extLst>
            </p:cNvPr>
            <p:cNvSpPr txBox="1"/>
            <p:nvPr/>
          </p:nvSpPr>
          <p:spPr>
            <a:xfrm>
              <a:off x="1040131" y="2310373"/>
              <a:ext cx="3056463" cy="936868"/>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Linear activation function</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Non-linear activation function</a:t>
              </a: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pic>
        <p:nvPicPr>
          <p:cNvPr id="25" name="Audio 24">
            <a:hlinkClick r:id="" action="ppaction://media"/>
            <a:extLst>
              <a:ext uri="{FF2B5EF4-FFF2-40B4-BE49-F238E27FC236}">
                <a16:creationId xmlns:a16="http://schemas.microsoft.com/office/drawing/2014/main" id="{8FF3DF37-FA24-B9EF-939F-1D1836CC6E3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70372212"/>
      </p:ext>
    </p:extLst>
  </p:cSld>
  <p:clrMapOvr>
    <a:masterClrMapping/>
  </p:clrMapOvr>
  <p:transition spd="slow" advTm="5010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22" presetClass="entr" presetSubtype="1"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25"/>
                </p:tgtEl>
              </p:cMediaNode>
            </p:audio>
          </p:childTnLst>
        </p:cTn>
      </p:par>
    </p:tnLst>
    <p:bldLst>
      <p:bldP spid="11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842760"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ARTIFICIAL NEURAL NETWORKS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descr="Column 1 Heading"/>
          <p:cNvGrpSpPr/>
          <p:nvPr/>
        </p:nvGrpSpPr>
        <p:grpSpPr>
          <a:xfrm>
            <a:off x="935299" y="1724527"/>
            <a:ext cx="3266127" cy="471428"/>
            <a:chOff x="935299" y="1724527"/>
            <a:chExt cx="3266127" cy="471428"/>
          </a:xfrm>
        </p:grpSpPr>
        <p:sp>
          <p:nvSpPr>
            <p:cNvPr id="5" name="Rectangle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040131" y="1775575"/>
              <a:ext cx="3056463" cy="307777"/>
            </a:xfrm>
            <a:prstGeom prst="rect">
              <a:avLst/>
            </a:prstGeom>
            <a:noFill/>
          </p:spPr>
          <p:txBody>
            <a:bodyPr wrap="square" rtlCol="0">
              <a:spAutoFit/>
            </a:bodyPr>
            <a:lstStyle/>
            <a:p>
              <a:pPr algn="ctr"/>
              <a:r>
                <a:rPr lang="en-US" sz="14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Non-Linear Activation Function</a:t>
              </a:r>
            </a:p>
          </p:txBody>
        </p:sp>
      </p:grpSp>
      <p:grpSp>
        <p:nvGrpSpPr>
          <p:cNvPr id="6" name="Group 5" descr="Column 1 Text"/>
          <p:cNvGrpSpPr/>
          <p:nvPr/>
        </p:nvGrpSpPr>
        <p:grpSpPr>
          <a:xfrm>
            <a:off x="935299" y="2195955"/>
            <a:ext cx="3266127" cy="3849436"/>
            <a:chOff x="935299" y="2195955"/>
            <a:chExt cx="3266127" cy="3161406"/>
          </a:xfrm>
        </p:grpSpPr>
        <p:sp>
          <p:nvSpPr>
            <p:cNvPr id="51" name="Rectangle 50">
              <a:extLs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54" name="TextBox 53"/>
            <p:cNvSpPr txBox="1"/>
            <p:nvPr/>
          </p:nvSpPr>
          <p:spPr>
            <a:xfrm>
              <a:off x="1040131" y="2310373"/>
              <a:ext cx="3056463" cy="1543505"/>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Non-Linear Activation function has few types such as Sigmoid, Tanh, Rectified Linear Unit, or Leaky </a:t>
              </a:r>
              <a:r>
                <a:rPr lang="en-US" sz="1200" dirty="0" err="1">
                  <a:solidFill>
                    <a:schemeClr val="tx2"/>
                  </a:solidFill>
                  <a:latin typeface="Lato" panose="020F0502020204030203" pitchFamily="34" charset="0"/>
                  <a:ea typeface="Lato" panose="020F0502020204030203" pitchFamily="34" charset="0"/>
                  <a:cs typeface="Lato" panose="020F0502020204030203" pitchFamily="34" charset="0"/>
                </a:rPr>
                <a:t>Relu</a:t>
              </a:r>
              <a:endParaRPr lang="en-US" sz="1200" b="0" dirty="0">
                <a:solidFill>
                  <a:schemeClr val="tx2"/>
                </a:solidFill>
                <a:latin typeface="Lato" panose="020F0502020204030203" pitchFamily="34" charset="0"/>
                <a:ea typeface="Lato" panose="020F0502020204030203" pitchFamily="34" charset="0"/>
                <a:cs typeface="Lato" panose="020F0502020204030203" pitchFamily="34" charset="0"/>
              </a:endParaRPr>
            </a:p>
            <a:p>
              <a:pPr>
                <a:lnSpc>
                  <a:spcPct val="200000"/>
                </a:lnSpc>
                <a:buClr>
                  <a:schemeClr val="accent1"/>
                </a:buCl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p:pic>
        <p:nvPicPr>
          <p:cNvPr id="56" name="Picture 2">
            <a:extLst>
              <a:ext uri="{FF2B5EF4-FFF2-40B4-BE49-F238E27FC236}">
                <a16:creationId xmlns:a16="http://schemas.microsoft.com/office/drawing/2014/main" id="{2650C423-D1ED-BCEC-8858-8C6D3505F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6258" y="1659739"/>
            <a:ext cx="2656631" cy="1769261"/>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C665342A-792C-8DD5-17FE-40F6ECA394A1}"/>
              </a:ext>
            </a:extLst>
          </p:cNvPr>
          <p:cNvSpPr txBox="1"/>
          <p:nvPr/>
        </p:nvSpPr>
        <p:spPr>
          <a:xfrm>
            <a:off x="4891623" y="3429000"/>
            <a:ext cx="1806905" cy="369332"/>
          </a:xfrm>
          <a:prstGeom prst="rect">
            <a:avLst/>
          </a:prstGeom>
          <a:noFill/>
        </p:spPr>
        <p:txBody>
          <a:bodyPr wrap="none" rtlCol="0">
            <a:spAutoFit/>
          </a:bodyPr>
          <a:lstStyle/>
          <a:p>
            <a:r>
              <a:rPr lang="en-US" dirty="0"/>
              <a:t>Sigmoid Function</a:t>
            </a:r>
            <a:endParaRPr lang="en-AE" dirty="0"/>
          </a:p>
        </p:txBody>
      </p:sp>
      <p:pic>
        <p:nvPicPr>
          <p:cNvPr id="2052" name="Picture 4">
            <a:extLst>
              <a:ext uri="{FF2B5EF4-FFF2-40B4-BE49-F238E27FC236}">
                <a16:creationId xmlns:a16="http://schemas.microsoft.com/office/drawing/2014/main" id="{8C228E28-F8EA-1C52-1607-80110FEADE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8550" y="1584836"/>
            <a:ext cx="2438401" cy="1831874"/>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3398782B-2BEB-E9E2-ADBC-27E2C1633848}"/>
              </a:ext>
            </a:extLst>
          </p:cNvPr>
          <p:cNvSpPr txBox="1"/>
          <p:nvPr/>
        </p:nvSpPr>
        <p:spPr>
          <a:xfrm>
            <a:off x="8063448" y="3425007"/>
            <a:ext cx="1506759" cy="369332"/>
          </a:xfrm>
          <a:prstGeom prst="rect">
            <a:avLst/>
          </a:prstGeom>
          <a:noFill/>
        </p:spPr>
        <p:txBody>
          <a:bodyPr wrap="none" rtlCol="0">
            <a:spAutoFit/>
          </a:bodyPr>
          <a:lstStyle/>
          <a:p>
            <a:r>
              <a:rPr lang="en-US" dirty="0"/>
              <a:t>Tanh Function</a:t>
            </a:r>
            <a:endParaRPr lang="en-AE" dirty="0"/>
          </a:p>
        </p:txBody>
      </p:sp>
      <p:pic>
        <p:nvPicPr>
          <p:cNvPr id="60" name="Picture 59">
            <a:extLst>
              <a:ext uri="{FF2B5EF4-FFF2-40B4-BE49-F238E27FC236}">
                <a16:creationId xmlns:a16="http://schemas.microsoft.com/office/drawing/2014/main" id="{AF452311-A37C-3964-2793-49F5E47A9CAD}"/>
              </a:ext>
            </a:extLst>
          </p:cNvPr>
          <p:cNvPicPr>
            <a:picLocks noChangeAspect="1"/>
          </p:cNvPicPr>
          <p:nvPr/>
        </p:nvPicPr>
        <p:blipFill>
          <a:blip r:embed="rId7"/>
          <a:stretch>
            <a:fillRect/>
          </a:stretch>
        </p:blipFill>
        <p:spPr>
          <a:xfrm>
            <a:off x="4555260" y="3794339"/>
            <a:ext cx="2407629" cy="2015911"/>
          </a:xfrm>
          <a:prstGeom prst="rect">
            <a:avLst/>
          </a:prstGeom>
        </p:spPr>
      </p:pic>
      <p:sp>
        <p:nvSpPr>
          <p:cNvPr id="61" name="TextBox 60">
            <a:extLst>
              <a:ext uri="{FF2B5EF4-FFF2-40B4-BE49-F238E27FC236}">
                <a16:creationId xmlns:a16="http://schemas.microsoft.com/office/drawing/2014/main" id="{11E147AB-6D64-4AB9-4DE9-7DFDF5C10080}"/>
              </a:ext>
            </a:extLst>
          </p:cNvPr>
          <p:cNvSpPr txBox="1"/>
          <p:nvPr/>
        </p:nvSpPr>
        <p:spPr>
          <a:xfrm>
            <a:off x="5461172" y="5810250"/>
            <a:ext cx="595804" cy="369332"/>
          </a:xfrm>
          <a:prstGeom prst="rect">
            <a:avLst/>
          </a:prstGeom>
          <a:noFill/>
        </p:spPr>
        <p:txBody>
          <a:bodyPr wrap="none" rtlCol="0">
            <a:spAutoFit/>
          </a:bodyPr>
          <a:lstStyle/>
          <a:p>
            <a:r>
              <a:rPr lang="en-US" dirty="0" err="1"/>
              <a:t>Relu</a:t>
            </a:r>
            <a:endParaRPr lang="en-AE" dirty="0"/>
          </a:p>
        </p:txBody>
      </p:sp>
      <p:pic>
        <p:nvPicPr>
          <p:cNvPr id="63" name="Picture 62">
            <a:extLst>
              <a:ext uri="{FF2B5EF4-FFF2-40B4-BE49-F238E27FC236}">
                <a16:creationId xmlns:a16="http://schemas.microsoft.com/office/drawing/2014/main" id="{0CA02FEC-345B-7B18-1232-E09D4C4F9780}"/>
              </a:ext>
            </a:extLst>
          </p:cNvPr>
          <p:cNvPicPr>
            <a:picLocks noChangeAspect="1"/>
          </p:cNvPicPr>
          <p:nvPr/>
        </p:nvPicPr>
        <p:blipFill>
          <a:blip r:embed="rId8"/>
          <a:stretch>
            <a:fillRect/>
          </a:stretch>
        </p:blipFill>
        <p:spPr>
          <a:xfrm>
            <a:off x="7702971" y="3899511"/>
            <a:ext cx="2169220" cy="1910739"/>
          </a:xfrm>
          <a:prstGeom prst="rect">
            <a:avLst/>
          </a:prstGeom>
        </p:spPr>
      </p:pic>
      <p:sp>
        <p:nvSpPr>
          <p:cNvPr id="1088" name="TextBox 1087">
            <a:extLst>
              <a:ext uri="{FF2B5EF4-FFF2-40B4-BE49-F238E27FC236}">
                <a16:creationId xmlns:a16="http://schemas.microsoft.com/office/drawing/2014/main" id="{3729AC40-CA99-9A5B-80D1-EC34FCD93AF0}"/>
              </a:ext>
            </a:extLst>
          </p:cNvPr>
          <p:cNvSpPr txBox="1"/>
          <p:nvPr/>
        </p:nvSpPr>
        <p:spPr>
          <a:xfrm>
            <a:off x="8077299" y="5810250"/>
            <a:ext cx="1180901" cy="369332"/>
          </a:xfrm>
          <a:prstGeom prst="rect">
            <a:avLst/>
          </a:prstGeom>
          <a:noFill/>
        </p:spPr>
        <p:txBody>
          <a:bodyPr wrap="none" rtlCol="0">
            <a:spAutoFit/>
          </a:bodyPr>
          <a:lstStyle/>
          <a:p>
            <a:r>
              <a:rPr lang="en-US" dirty="0"/>
              <a:t>Leaky </a:t>
            </a:r>
            <a:r>
              <a:rPr lang="en-US" dirty="0" err="1"/>
              <a:t>Relu</a:t>
            </a:r>
            <a:endParaRPr lang="en-AE" dirty="0"/>
          </a:p>
        </p:txBody>
      </p:sp>
      <p:sp>
        <p:nvSpPr>
          <p:cNvPr id="1089" name="TextBox 1088">
            <a:extLst>
              <a:ext uri="{FF2B5EF4-FFF2-40B4-BE49-F238E27FC236}">
                <a16:creationId xmlns:a16="http://schemas.microsoft.com/office/drawing/2014/main" id="{D35A4937-E391-B84A-F720-29456A8AC341}"/>
              </a:ext>
            </a:extLst>
          </p:cNvPr>
          <p:cNvSpPr txBox="1"/>
          <p:nvPr/>
        </p:nvSpPr>
        <p:spPr>
          <a:xfrm>
            <a:off x="6330714" y="6105930"/>
            <a:ext cx="1972015" cy="276999"/>
          </a:xfrm>
          <a:prstGeom prst="rect">
            <a:avLst/>
          </a:prstGeom>
          <a:noFill/>
        </p:spPr>
        <p:txBody>
          <a:bodyPr wrap="none" rtlCol="0">
            <a:spAutoFit/>
          </a:bodyPr>
          <a:lstStyle/>
          <a:p>
            <a:r>
              <a:rPr lang="en-US" sz="1200" dirty="0"/>
              <a:t>Image Source: Sharma, 2022</a:t>
            </a:r>
            <a:endParaRPr lang="en-AE" sz="1200" dirty="0"/>
          </a:p>
        </p:txBody>
      </p:sp>
      <p:pic>
        <p:nvPicPr>
          <p:cNvPr id="19" name="Audio 18">
            <a:hlinkClick r:id="" action="ppaction://media"/>
            <a:extLst>
              <a:ext uri="{FF2B5EF4-FFF2-40B4-BE49-F238E27FC236}">
                <a16:creationId xmlns:a16="http://schemas.microsoft.com/office/drawing/2014/main" id="{308FFCEE-FA6B-3C54-009F-CB484E3CB17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528832589"/>
      </p:ext>
    </p:extLst>
  </p:cSld>
  <p:clrMapOvr>
    <a:masterClrMapping/>
  </p:clrMapOvr>
  <p:transition spd="slow" advTm="13188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9"/>
                </p:tgtEl>
              </p:cMediaNode>
            </p:audio>
          </p:childTnLst>
        </p:cTn>
      </p:par>
    </p:tnLst>
    <p:bldLst>
      <p:bldP spid="11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0999" y="243235"/>
            <a:ext cx="8567057"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ARTIFICIAL NEURAL NETWORKS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descr="Column 1 Heading"/>
          <p:cNvGrpSpPr/>
          <p:nvPr/>
        </p:nvGrpSpPr>
        <p:grpSpPr>
          <a:xfrm>
            <a:off x="935299" y="1724527"/>
            <a:ext cx="3266127" cy="471428"/>
            <a:chOff x="935299" y="1724527"/>
            <a:chExt cx="3266127" cy="471428"/>
          </a:xfrm>
        </p:grpSpPr>
        <p:sp>
          <p:nvSpPr>
            <p:cNvPr id="5" name="Rectangle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040131" y="177557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Loss Function</a:t>
              </a:r>
            </a:p>
          </p:txBody>
        </p:sp>
      </p:grpSp>
      <p:grpSp>
        <p:nvGrpSpPr>
          <p:cNvPr id="6" name="Group 5" descr="Column 1 Text"/>
          <p:cNvGrpSpPr/>
          <p:nvPr/>
        </p:nvGrpSpPr>
        <p:grpSpPr>
          <a:xfrm>
            <a:off x="935299" y="2195955"/>
            <a:ext cx="3266127" cy="4604067"/>
            <a:chOff x="935299" y="2195955"/>
            <a:chExt cx="3266127" cy="3781158"/>
          </a:xfrm>
        </p:grpSpPr>
        <p:sp>
          <p:nvSpPr>
            <p:cNvPr id="51" name="Rectangle 50">
              <a:extLs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54" name="TextBox 53"/>
            <p:cNvSpPr txBox="1"/>
            <p:nvPr/>
          </p:nvSpPr>
          <p:spPr>
            <a:xfrm>
              <a:off x="1040131" y="2310373"/>
              <a:ext cx="3056463" cy="3666740"/>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Loss function is used to see how well the predicted result against the target value </a:t>
              </a:r>
              <a:r>
                <a:rPr lang="en-GB" sz="1200" dirty="0"/>
                <a:t>(</a:t>
              </a:r>
              <a:r>
                <a:rPr lang="en-GB" sz="1200" dirty="0" err="1"/>
                <a:t>Yathish</a:t>
              </a:r>
              <a:r>
                <a:rPr lang="en-GB" sz="1200" dirty="0"/>
                <a:t>, 2022)</a:t>
              </a: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There are few types of loss function, such as cross-entropy, binary cross-entropy, categorical cross-entropy, sparse categorical cross-entropy, or mean squared error.</a:t>
              </a: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a:t>Slide 7</a:t>
            </a:r>
          </a:p>
        </p:txBody>
      </p:sp>
      <p:grpSp>
        <p:nvGrpSpPr>
          <p:cNvPr id="11" name="Group 10" descr="Column 1 Heading">
            <a:extLst>
              <a:ext uri="{FF2B5EF4-FFF2-40B4-BE49-F238E27FC236}">
                <a16:creationId xmlns:a16="http://schemas.microsoft.com/office/drawing/2014/main" id="{57DF3B32-D991-AB39-4B56-FB7B93A6C030}"/>
              </a:ext>
            </a:extLst>
          </p:cNvPr>
          <p:cNvGrpSpPr/>
          <p:nvPr/>
        </p:nvGrpSpPr>
        <p:grpSpPr>
          <a:xfrm>
            <a:off x="4462936" y="1724527"/>
            <a:ext cx="3266127" cy="471428"/>
            <a:chOff x="935299" y="1724527"/>
            <a:chExt cx="3266127" cy="471428"/>
          </a:xfrm>
        </p:grpSpPr>
        <p:sp>
          <p:nvSpPr>
            <p:cNvPr id="12" name="Rectangle 11">
              <a:extLst>
                <a:ext uri="{FF2B5EF4-FFF2-40B4-BE49-F238E27FC236}">
                  <a16:creationId xmlns:a16="http://schemas.microsoft.com/office/drawing/2014/main" id="{95BE21DB-0D8A-47CC-5D1E-3D554B3300BF}"/>
                </a:ex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804A2061-B8AF-23BF-1EF3-51AE710AE6F7}"/>
                </a:ext>
              </a:extLst>
            </p:cNvPr>
            <p:cNvSpPr txBox="1"/>
            <p:nvPr/>
          </p:nvSpPr>
          <p:spPr>
            <a:xfrm>
              <a:off x="1040131" y="177557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Mean Squared Error</a:t>
              </a:r>
            </a:p>
          </p:txBody>
        </p:sp>
      </p:grpSp>
      <p:grpSp>
        <p:nvGrpSpPr>
          <p:cNvPr id="14" name="Group 13" descr="Column 1 Text">
            <a:extLst>
              <a:ext uri="{FF2B5EF4-FFF2-40B4-BE49-F238E27FC236}">
                <a16:creationId xmlns:a16="http://schemas.microsoft.com/office/drawing/2014/main" id="{3C4440B5-F68C-B7EC-0370-CCF904026F4C}"/>
              </a:ext>
            </a:extLst>
          </p:cNvPr>
          <p:cNvGrpSpPr/>
          <p:nvPr/>
        </p:nvGrpSpPr>
        <p:grpSpPr>
          <a:xfrm>
            <a:off x="4462936" y="2195955"/>
            <a:ext cx="3266127" cy="4604067"/>
            <a:chOff x="935299" y="2195955"/>
            <a:chExt cx="3266127" cy="3781158"/>
          </a:xfrm>
        </p:grpSpPr>
        <p:sp>
          <p:nvSpPr>
            <p:cNvPr id="15" name="Rectangle 14">
              <a:extLst>
                <a:ext uri="{FF2B5EF4-FFF2-40B4-BE49-F238E27FC236}">
                  <a16:creationId xmlns:a16="http://schemas.microsoft.com/office/drawing/2014/main" id="{8F8DF36B-3EB0-C791-156F-72883EAE186D}"/>
                </a:ext>
                <a:ext uri="{C183D7F6-B498-43B3-948B-1728B52AA6E4}">
                  <adec:decorative xmlns:adec="http://schemas.microsoft.com/office/drawing/2017/decorative"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6" name="TextBox 15">
              <a:extLst>
                <a:ext uri="{FF2B5EF4-FFF2-40B4-BE49-F238E27FC236}">
                  <a16:creationId xmlns:a16="http://schemas.microsoft.com/office/drawing/2014/main" id="{E48BAB19-0A16-A101-F7ED-DF85737B4032}"/>
                </a:ext>
              </a:extLst>
            </p:cNvPr>
            <p:cNvSpPr txBox="1"/>
            <p:nvPr/>
          </p:nvSpPr>
          <p:spPr>
            <a:xfrm>
              <a:off x="1040131" y="2310373"/>
              <a:ext cx="3056463" cy="3666740"/>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One of the most popular lost function is Mean Squared Error</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Predicted and expected value should be real number</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Calculate the difference between predicted and target value, then squared it. </a:t>
              </a:r>
            </a:p>
            <a:p>
              <a:pPr marL="171450" indent="-171450">
                <a:lnSpc>
                  <a:spcPct val="200000"/>
                </a:lnSpc>
                <a:buClr>
                  <a:schemeClr val="accent1"/>
                </a:buClr>
                <a:buFont typeface="Arial" panose="020B0604020202020204" pitchFamily="34" charset="0"/>
                <a:buChar char="•"/>
              </a:pPr>
              <a:r>
                <a:rPr lang="en-US" sz="1200" dirty="0">
                  <a:solidFill>
                    <a:schemeClr val="tx2"/>
                  </a:solidFill>
                  <a:latin typeface="Lato" panose="020F0502020204030203" pitchFamily="34" charset="0"/>
                  <a:ea typeface="Lato" panose="020F0502020204030203" pitchFamily="34" charset="0"/>
                  <a:cs typeface="Lato" panose="020F0502020204030203" pitchFamily="34" charset="0"/>
                </a:rPr>
                <a:t>The cost will be calculated as the average.</a:t>
              </a: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a:p>
              <a:pPr marL="171450" indent="-171450">
                <a:lnSpc>
                  <a:spcPct val="200000"/>
                </a:lnSpc>
                <a:buClr>
                  <a:schemeClr val="accent1"/>
                </a:buClr>
                <a:buFont typeface="Arial" panose="020B0604020202020204" pitchFamily="34" charset="0"/>
                <a:buChar char="•"/>
              </a:pPr>
              <a:endParaRPr lang="en-US" sz="12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B4D47FA-26CC-76BB-9F71-FC40C7725AC4}"/>
                  </a:ext>
                </a:extLst>
              </p:cNvPr>
              <p:cNvSpPr txBox="1"/>
              <p:nvPr/>
            </p:nvSpPr>
            <p:spPr>
              <a:xfrm>
                <a:off x="8353425" y="3429000"/>
                <a:ext cx="2561599" cy="484941"/>
              </a:xfrm>
              <a:prstGeom prst="rect">
                <a:avLst/>
              </a:prstGeom>
              <a:noFill/>
            </p:spPr>
            <p:txBody>
              <a:bodyPr wrap="none" rtlCol="0">
                <a:spAutoFit/>
              </a:bodyPr>
              <a:lstStyle/>
              <a:p>
                <a:r>
                  <a:rPr lang="en-GB" dirty="0"/>
                  <a:t>MSE </a:t>
                </a:r>
                <a14:m>
                  <m:oMath xmlns:m="http://schemas.openxmlformats.org/officeDocument/2006/math">
                    <m:r>
                      <a:rPr lang="en-GB" i="1" smtClean="0">
                        <a:latin typeface="Cambria Math" panose="02040503050406030204" pitchFamily="18" charset="0"/>
                      </a:rPr>
                      <m:t>=</m:t>
                    </m:r>
                    <m:f>
                      <m:fPr>
                        <m:ctrlPr>
                          <a:rPr lang="en-GB"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 −</m:t>
                            </m:r>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acc>
                            <m:r>
                              <a:rPr lang="en-US" i="1">
                                <a:latin typeface="Cambria Math" panose="02040503050406030204" pitchFamily="18" charset="0"/>
                              </a:rPr>
                              <m:t>)</m:t>
                            </m:r>
                          </m:e>
                          <m:sup>
                            <m:r>
                              <a:rPr lang="en-US" b="0" i="1" smtClean="0">
                                <a:latin typeface="Cambria Math" panose="02040503050406030204" pitchFamily="18" charset="0"/>
                              </a:rPr>
                              <m:t>2</m:t>
                            </m:r>
                          </m:sup>
                        </m:sSup>
                      </m:e>
                    </m:nary>
                  </m:oMath>
                </a14:m>
                <a:endParaRPr lang="en-AE" dirty="0"/>
              </a:p>
            </p:txBody>
          </p:sp>
        </mc:Choice>
        <mc:Fallback xmlns="">
          <p:sp>
            <p:nvSpPr>
              <p:cNvPr id="17" name="TextBox 16">
                <a:extLst>
                  <a:ext uri="{FF2B5EF4-FFF2-40B4-BE49-F238E27FC236}">
                    <a16:creationId xmlns:a16="http://schemas.microsoft.com/office/drawing/2014/main" id="{0B4D47FA-26CC-76BB-9F71-FC40C7725AC4}"/>
                  </a:ext>
                </a:extLst>
              </p:cNvPr>
              <p:cNvSpPr txBox="1">
                <a:spLocks noRot="1" noChangeAspect="1" noMove="1" noResize="1" noEditPoints="1" noAdjustHandles="1" noChangeArrowheads="1" noChangeShapeType="1" noTextEdit="1"/>
              </p:cNvSpPr>
              <p:nvPr/>
            </p:nvSpPr>
            <p:spPr>
              <a:xfrm>
                <a:off x="8353425" y="3429000"/>
                <a:ext cx="2561599" cy="484941"/>
              </a:xfrm>
              <a:prstGeom prst="rect">
                <a:avLst/>
              </a:prstGeom>
              <a:blipFill>
                <a:blip r:embed="rId5"/>
                <a:stretch>
                  <a:fillRect l="-1900" t="-79747" r="-5463" b="-130380"/>
                </a:stretch>
              </a:blipFill>
            </p:spPr>
            <p:txBody>
              <a:bodyPr/>
              <a:lstStyle/>
              <a:p>
                <a:r>
                  <a:rPr lang="en-AE">
                    <a:noFill/>
                  </a:rPr>
                  <a:t> </a:t>
                </a:r>
              </a:p>
            </p:txBody>
          </p:sp>
        </mc:Fallback>
      </mc:AlternateContent>
      <p:pic>
        <p:nvPicPr>
          <p:cNvPr id="25" name="Audio 24">
            <a:hlinkClick r:id="" action="ppaction://media"/>
            <a:extLst>
              <a:ext uri="{FF2B5EF4-FFF2-40B4-BE49-F238E27FC236}">
                <a16:creationId xmlns:a16="http://schemas.microsoft.com/office/drawing/2014/main" id="{FC9ED6E7-0C8A-9B2E-EDCA-ABB0963116C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346983945"/>
      </p:ext>
    </p:extLst>
  </p:cSld>
  <p:clrMapOvr>
    <a:masterClrMapping/>
  </p:clrMapOvr>
  <p:transition spd="slow" advTm="4906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par>
                                <p:cTn id="7" presetID="10" presetClass="entr" presetSubtype="0" fill="hold" grpId="0" nodeType="withEffect">
                                  <p:stCondLst>
                                    <p:cond delay="0"/>
                                  </p:stCondLst>
                                  <p:childTnLst>
                                    <p:set>
                                      <p:cBhvr>
                                        <p:cTn id="8" dur="1" fill="hold">
                                          <p:stCondLst>
                                            <p:cond delay="0"/>
                                          </p:stCondLst>
                                        </p:cTn>
                                        <p:tgtEl>
                                          <p:spTgt spid="1134"/>
                                        </p:tgtEl>
                                        <p:attrNameLst>
                                          <p:attrName>style.visibility</p:attrName>
                                        </p:attrNameLst>
                                      </p:cBhvr>
                                      <p:to>
                                        <p:strVal val="visible"/>
                                      </p:to>
                                    </p:set>
                                    <p:animEffect transition="in" filter="fade">
                                      <p:cBhvr>
                                        <p:cTn id="9" dur="500"/>
                                        <p:tgtEl>
                                          <p:spTgt spid="11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22" presetClass="entr" presetSubtype="1"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25"/>
                </p:tgtEl>
              </p:cMediaNode>
            </p:audio>
          </p:childTnLst>
        </p:cTn>
      </p:par>
    </p:tnLst>
    <p:bldLst>
      <p:bldP spid="1134" grpId="0"/>
    </p:bldLst>
  </p:timing>
</p:sld>
</file>

<file path=ppt/theme/theme1.xml><?xml version="1.0" encoding="utf-8"?>
<a:theme xmlns:a="http://schemas.openxmlformats.org/drawingml/2006/main" name="Office Theme">
  <a:themeElements>
    <a:clrScheme name="Custom 1">
      <a:dk1>
        <a:srgbClr val="000000"/>
      </a:dk1>
      <a:lt1>
        <a:srgbClr val="FFFFFF"/>
      </a:lt1>
      <a:dk2>
        <a:srgbClr val="2F2F2F"/>
      </a:dk2>
      <a:lt2>
        <a:srgbClr val="E6E6E6"/>
      </a:lt2>
      <a:accent1>
        <a:srgbClr val="D83B01"/>
      </a:accent1>
      <a:accent2>
        <a:srgbClr val="2F2F2F"/>
      </a:accent2>
      <a:accent3>
        <a:srgbClr val="D2D2D2"/>
      </a:accent3>
      <a:accent4>
        <a:srgbClr val="E6E6E6"/>
      </a:accent4>
      <a:accent5>
        <a:srgbClr val="000000"/>
      </a:accent5>
      <a:accent6>
        <a:srgbClr val="D83B01"/>
      </a:accent6>
      <a:hlink>
        <a:srgbClr val="D83B01"/>
      </a:hlink>
      <a:folHlink>
        <a:srgbClr val="D83B0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884_Coffee Shop Business Pitch Deck_RVA_v3.potx" id="{C1322C9F-FF28-439C-83B3-ADD70030630F}" vid="{FE0D3DD2-3091-4F75-9007-330AA7DC69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510E7F-70F5-4475-850F-7F9C0A821B3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AC98A6E-22EC-4DD4-9EEB-7896057C12A3}">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BCEF3AB-10D4-49E3-B75C-776D60141D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Coffee Shop Business Pitch Deck</Template>
  <TotalTime>5307</TotalTime>
  <Words>4612</Words>
  <Application>Microsoft Office PowerPoint</Application>
  <PresentationFormat>Widescreen</PresentationFormat>
  <Paragraphs>257</Paragraphs>
  <Slides>30</Slides>
  <Notes>30</Notes>
  <HiddenSlides>0</HiddenSlides>
  <MMClips>25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Cambria Math</vt:lpstr>
      <vt:lpstr>Lato</vt:lpstr>
      <vt:lpstr>Lato Black</vt:lpstr>
      <vt:lpstr>Office Theme</vt:lpstr>
      <vt:lpstr>Slide 1</vt:lpstr>
      <vt:lpstr>Slide 2</vt:lpstr>
      <vt:lpstr>Slide 7</vt:lpstr>
      <vt:lpstr>Slide 7</vt:lpstr>
      <vt:lpstr>Slide 7</vt:lpstr>
      <vt:lpstr>Slide 7</vt:lpstr>
      <vt:lpstr>Slide 7</vt:lpstr>
      <vt:lpstr>Slide 7</vt:lpstr>
      <vt:lpstr>Slide 7</vt:lpstr>
      <vt:lpstr>Slide 7</vt:lpstr>
      <vt:lpstr>Slide 7</vt:lpstr>
      <vt:lpstr>Slide 7</vt:lpstr>
      <vt:lpstr>Slide 7</vt:lpstr>
      <vt:lpstr>Slide 7</vt:lpstr>
      <vt:lpstr>Slide 7</vt:lpstr>
      <vt:lpstr>Slide 7</vt:lpstr>
      <vt:lpstr>Slide 7</vt:lpstr>
      <vt:lpstr>Slide 7</vt:lpstr>
      <vt:lpstr>Slide 7</vt:lpstr>
      <vt:lpstr>Slide 7</vt:lpstr>
      <vt:lpstr>Slide 7</vt:lpstr>
      <vt:lpstr>Slide 7</vt:lpstr>
      <vt:lpstr>Slide 7</vt:lpstr>
      <vt:lpstr>Slide 7</vt:lpstr>
      <vt:lpstr>Slide 7</vt:lpstr>
      <vt:lpstr>Slide 15</vt:lpstr>
      <vt:lpstr>Slide 12</vt:lpstr>
      <vt:lpstr>Slide 12</vt:lpstr>
      <vt:lpstr>Slide 12</vt:lpstr>
      <vt:lpstr>Slide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IDE's Family Device</dc:creator>
  <cp:lastModifiedBy>IDE's Family Device</cp:lastModifiedBy>
  <cp:revision>2</cp:revision>
  <dcterms:created xsi:type="dcterms:W3CDTF">2022-09-02T17:34:07Z</dcterms:created>
  <dcterms:modified xsi:type="dcterms:W3CDTF">2022-12-04T18:33:04Z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